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61" r:id="rId4"/>
    <p:sldId id="259" r:id="rId5"/>
    <p:sldId id="262" r:id="rId6"/>
    <p:sldId id="265" r:id="rId7"/>
    <p:sldId id="271" r:id="rId8"/>
    <p:sldId id="268" r:id="rId9"/>
    <p:sldId id="269" r:id="rId10"/>
    <p:sldId id="266" r:id="rId11"/>
    <p:sldId id="270" r:id="rId12"/>
    <p:sldId id="267"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EBA4313B-900C-4690-AE3D-7EFAEFDCD1E5}" type="datetimeFigureOut">
              <a:rPr lang="en-GB" smtClean="0"/>
              <a:t>17/02/2023</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71755BBE-70F6-47A7-8BC5-39ADB707C047}" type="slidenum">
              <a:rPr lang="en-GB" smtClean="0"/>
              <a:t>‹#›</a:t>
            </a:fld>
            <a:endParaRPr lang="en-GB"/>
          </a:p>
        </p:txBody>
      </p:sp>
      <p:sp>
        <p:nvSpPr>
          <p:cNvPr id="11" name="Rectangle 10"/>
          <p:cNvSpPr/>
          <p:nvPr/>
        </p:nvSpPr>
        <p:spPr>
          <a:xfrm>
            <a:off x="11292840" y="0"/>
            <a:ext cx="9144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8599736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A4313B-900C-4690-AE3D-7EFAEFDCD1E5}" type="datetimeFigureOut">
              <a:rPr lang="en-GB" smtClean="0"/>
              <a:t>17/02/2023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60636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smtClean="0"/>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BA4313B-900C-4690-AE3D-7EFAEFDCD1E5}" type="datetimeFigureOut">
              <a:rPr lang="en-GB" smtClean="0"/>
              <a:t>17/02/2023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55BBE-70F6-47A7-8BC5-39ADB707C047}" type="slidenum">
              <a:rPr lang="en-GB" smtClean="0"/>
              <a:t>‹#›</a:t>
            </a:fld>
            <a:endParaRPr lang="en-GB"/>
          </a:p>
        </p:txBody>
      </p:sp>
      <p:sp>
        <p:nvSpPr>
          <p:cNvPr id="8" name="Rectangle 7"/>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1005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A4313B-900C-4690-AE3D-7EFAEFDCD1E5}" type="datetimeFigureOut">
              <a:rPr lang="en-GB" smtClean="0"/>
              <a:t>17/02/2023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3652844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61872" y="1721606"/>
            <a:ext cx="4480560" cy="731520"/>
          </a:xfrm>
        </p:spPr>
        <p:txBody>
          <a:bodyPr anchor="b">
            <a:normAutofit/>
          </a:bodyPr>
          <a:lstStyle>
            <a:lvl1pPr marL="0" indent="0">
              <a:spcBef>
                <a:spcPts val="0"/>
              </a:spcBef>
              <a:buNone/>
              <a:defRPr sz="2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3"/>
          </p:nvPr>
        </p:nvSpPr>
        <p:spPr>
          <a:xfrm>
            <a:off x="6126480" y="1721606"/>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smtClean="0"/>
              <a:t>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BA4313B-900C-4690-AE3D-7EFAEFDCD1E5}" type="datetimeFigureOut">
              <a:rPr lang="en-GB" smtClean="0"/>
              <a:t>17/02/2023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1681906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BA4313B-900C-4690-AE3D-7EFAEFDCD1E5}" type="datetimeFigureOut">
              <a:rPr lang="en-GB" smtClean="0"/>
              <a:t>17/02/2023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2547760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A4313B-900C-4690-AE3D-7EFAEFDCD1E5}" type="datetimeFigureOut">
              <a:rPr lang="en-GB" smtClean="0"/>
              <a:t>17/02/2023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3333372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1" baseline="0"/>
            </a:lvl1pPr>
          </a:lstStyle>
          <a:p>
            <a:r>
              <a:rPr lang="en-US" smtClean="0"/>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BA4313B-900C-4690-AE3D-7EFAEFDCD1E5}" type="datetimeFigureOut">
              <a:rPr lang="en-GB" smtClean="0"/>
              <a:t>17/02/2023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692610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a:solidFill>
                  <a:schemeClr val="accent1">
                    <a:lumMod val="20000"/>
                    <a:lumOff val="8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BA4313B-900C-4690-AE3D-7EFAEFDCD1E5}" type="datetimeFigureOut">
              <a:rPr lang="en-GB" smtClean="0"/>
              <a:t>17/02/2023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4245598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A4313B-900C-4690-AE3D-7EFAEFDCD1E5}" type="datetimeFigureOut">
              <a:rPr lang="en-GB" smtClean="0"/>
              <a:t>17/02/2023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1809177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BA4313B-900C-4690-AE3D-7EFAEFDCD1E5}" type="datetimeFigureOut">
              <a:rPr lang="en-GB" smtClean="0"/>
              <a:t>17/02/2023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55BBE-70F6-47A7-8BC5-39ADB707C047}" type="slidenum">
              <a:rPr lang="en-GB" smtClean="0"/>
              <a:t>‹#›</a:t>
            </a:fld>
            <a:endParaRPr lang="en-GB"/>
          </a:p>
        </p:txBody>
      </p:sp>
    </p:spTree>
    <p:extLst>
      <p:ext uri="{BB962C8B-B14F-4D97-AF65-F5344CB8AC3E}">
        <p14:creationId xmlns:p14="http://schemas.microsoft.com/office/powerpoint/2010/main" val="3258342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62393"/>
            <a:ext cx="9692640" cy="1428929"/>
          </a:xfrm>
          <a:prstGeom prst="rect">
            <a:avLst/>
          </a:prstGeom>
        </p:spPr>
        <p:txBody>
          <a:bodyPr vert="horz" lIns="91440" tIns="27432"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100" b="0">
                <a:solidFill>
                  <a:schemeClr val="tx2">
                    <a:lumMod val="40000"/>
                    <a:lumOff val="60000"/>
                  </a:schemeClr>
                </a:solidFill>
              </a:defRPr>
            </a:lvl1pPr>
          </a:lstStyle>
          <a:p>
            <a:fld id="{EBA4313B-900C-4690-AE3D-7EFAEFDCD1E5}" type="datetimeFigureOut">
              <a:rPr lang="en-GB" smtClean="0"/>
              <a:t>17/02/2023</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100">
                <a:solidFill>
                  <a:schemeClr val="tx2">
                    <a:lumMod val="40000"/>
                    <a:lumOff val="60000"/>
                  </a:schemeClr>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latin typeface="+mj-lt"/>
              </a:defRPr>
            </a:lvl1pPr>
          </a:lstStyle>
          <a:p>
            <a:fld id="{71755BBE-70F6-47A7-8BC5-39ADB707C047}" type="slidenum">
              <a:rPr lang="en-GB" smtClean="0"/>
              <a:t>‹#›</a:t>
            </a:fld>
            <a:endParaRPr lang="en-GB"/>
          </a:p>
        </p:txBody>
      </p:sp>
    </p:spTree>
    <p:extLst>
      <p:ext uri="{BB962C8B-B14F-4D97-AF65-F5344CB8AC3E}">
        <p14:creationId xmlns:p14="http://schemas.microsoft.com/office/powerpoint/2010/main" val="199070093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tmp"/><Relationship Id="rId5" Type="http://schemas.openxmlformats.org/officeDocument/2006/relationships/image" Target="../media/image5.tmp"/><Relationship Id="rId4" Type="http://schemas.openxmlformats.org/officeDocument/2006/relationships/image" Target="../media/image4.tmp"/></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CCW Precursive 1" panose="03050602040000000000" pitchFamily="66" charset="0"/>
              </a:rPr>
              <a:t>EYFS Curriculum 2022-23</a:t>
            </a:r>
            <a:endParaRPr lang="en-GB" dirty="0">
              <a:latin typeface="CCW Precursive 1" panose="03050602040000000000" pitchFamily="66" charset="0"/>
            </a:endParaRPr>
          </a:p>
        </p:txBody>
      </p:sp>
      <p:sp>
        <p:nvSpPr>
          <p:cNvPr id="3" name="Subtitle 2"/>
          <p:cNvSpPr>
            <a:spLocks noGrp="1"/>
          </p:cNvSpPr>
          <p:nvPr>
            <p:ph type="subTitle" idx="1"/>
          </p:nvPr>
        </p:nvSpPr>
        <p:spPr/>
        <p:txBody>
          <a:bodyPr/>
          <a:lstStyle/>
          <a:p>
            <a:r>
              <a:rPr lang="en-GB" dirty="0" smtClean="0">
                <a:latin typeface="CCW Precursive 1" panose="03050602040000000000" pitchFamily="66" charset="0"/>
              </a:rPr>
              <a:t>Jess </a:t>
            </a:r>
            <a:r>
              <a:rPr lang="en-GB" dirty="0" err="1" smtClean="0">
                <a:latin typeface="CCW Precursive 1" panose="03050602040000000000" pitchFamily="66" charset="0"/>
              </a:rPr>
              <a:t>Tolson</a:t>
            </a:r>
            <a:endParaRPr lang="en-GB" dirty="0">
              <a:latin typeface="CCW Precursive 1" panose="03050602040000000000" pitchFamily="66" charset="0"/>
            </a:endParaRPr>
          </a:p>
        </p:txBody>
      </p:sp>
    </p:spTree>
    <p:extLst>
      <p:ext uri="{BB962C8B-B14F-4D97-AF65-F5344CB8AC3E}">
        <p14:creationId xmlns:p14="http://schemas.microsoft.com/office/powerpoint/2010/main" val="27940342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Intent</a:t>
            </a:r>
            <a:endParaRPr lang="en-GB" dirty="0">
              <a:latin typeface="CCW Precursive 1" panose="03050602040000000000" pitchFamily="66" charset="0"/>
            </a:endParaRPr>
          </a:p>
        </p:txBody>
      </p:sp>
      <p:sp>
        <p:nvSpPr>
          <p:cNvPr id="3" name="Content Placeholder 2"/>
          <p:cNvSpPr>
            <a:spLocks noGrp="1"/>
          </p:cNvSpPr>
          <p:nvPr>
            <p:ph idx="1"/>
          </p:nvPr>
        </p:nvSpPr>
        <p:spPr/>
        <p:txBody>
          <a:bodyPr/>
          <a:lstStyle/>
          <a:p>
            <a:r>
              <a:rPr lang="en-GB" dirty="0">
                <a:latin typeface="CCW Precursive 1" panose="03050602040000000000" pitchFamily="66" charset="0"/>
              </a:rPr>
              <a:t>At </a:t>
            </a:r>
            <a:r>
              <a:rPr lang="en-GB" dirty="0" err="1">
                <a:latin typeface="CCW Precursive 1" panose="03050602040000000000" pitchFamily="66" charset="0"/>
              </a:rPr>
              <a:t>Firfield</a:t>
            </a:r>
            <a:r>
              <a:rPr lang="en-GB" dirty="0">
                <a:latin typeface="CCW Precursive 1" panose="03050602040000000000" pitchFamily="66" charset="0"/>
              </a:rPr>
              <a:t> Primary School we believe that all children deserve the best possible start to their school life in order to enable them to reach their full potential. Therefore, we strive to provide an ambitious and engaging EYFS curriculum which allows the children to develop as individuals and become well-rounded world citizens. Throughout the year, the children will develop knowledge and skills to enable them to think critically and creatively, and begin their journey to becoming resilient, independent learners. We will deliver an EYFS curriculum which is accessible to all children, regardless of their level of </a:t>
            </a:r>
            <a:r>
              <a:rPr lang="en-GB" dirty="0" smtClean="0">
                <a:latin typeface="CCW Precursive 1" panose="03050602040000000000" pitchFamily="66" charset="0"/>
              </a:rPr>
              <a:t>development or SEND. </a:t>
            </a:r>
            <a:endParaRPr lang="en-GB" dirty="0">
              <a:latin typeface="CCW Precursive 1" panose="03050602040000000000" pitchFamily="66" charset="0"/>
            </a:endParaRPr>
          </a:p>
          <a:p>
            <a:endParaRPr lang="en-GB" dirty="0"/>
          </a:p>
        </p:txBody>
      </p:sp>
    </p:spTree>
    <p:extLst>
      <p:ext uri="{BB962C8B-B14F-4D97-AF65-F5344CB8AC3E}">
        <p14:creationId xmlns:p14="http://schemas.microsoft.com/office/powerpoint/2010/main" val="1320253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EYFS Curriculum at </a:t>
            </a:r>
            <a:r>
              <a:rPr lang="en-GB" dirty="0" err="1" smtClean="0">
                <a:latin typeface="CCW Precursive 1" panose="03050602040000000000" pitchFamily="66" charset="0"/>
              </a:rPr>
              <a:t>Firfield</a:t>
            </a:r>
            <a:endParaRPr lang="en-GB" dirty="0">
              <a:latin typeface="CCW Precursive 1" panose="03050602040000000000" pitchFamily="66" charset="0"/>
            </a:endParaRPr>
          </a:p>
        </p:txBody>
      </p:sp>
      <p:sp>
        <p:nvSpPr>
          <p:cNvPr id="3" name="Content Placeholder 2"/>
          <p:cNvSpPr>
            <a:spLocks noGrp="1"/>
          </p:cNvSpPr>
          <p:nvPr>
            <p:ph idx="1"/>
          </p:nvPr>
        </p:nvSpPr>
        <p:spPr/>
        <p:txBody>
          <a:bodyPr>
            <a:normAutofit lnSpcReduction="10000"/>
          </a:bodyPr>
          <a:lstStyle/>
          <a:p>
            <a:r>
              <a:rPr lang="en-GB" dirty="0" smtClean="0">
                <a:latin typeface="CCW Precursive 1" panose="03050602040000000000" pitchFamily="66" charset="0"/>
              </a:rPr>
              <a:t>Primary Knowledge Curriculum (PKC</a:t>
            </a:r>
            <a:r>
              <a:rPr lang="en-GB" dirty="0" smtClean="0">
                <a:latin typeface="CCW Precursive 1" panose="03050602040000000000" pitchFamily="66" charset="0"/>
              </a:rPr>
              <a:t>)</a:t>
            </a:r>
          </a:p>
          <a:p>
            <a:r>
              <a:rPr lang="en-US" dirty="0" smtClean="0">
                <a:latin typeface="CCW Precursive 1" panose="03050602040000000000" pitchFamily="66" charset="0"/>
              </a:rPr>
              <a:t>Essential Letters and Sounds</a:t>
            </a:r>
          </a:p>
          <a:p>
            <a:r>
              <a:rPr lang="en-US" dirty="0" smtClean="0">
                <a:latin typeface="CCW Precursive 1" panose="03050602040000000000" pitchFamily="66" charset="0"/>
              </a:rPr>
              <a:t>White Rose </a:t>
            </a:r>
            <a:r>
              <a:rPr lang="en-US" dirty="0" err="1" smtClean="0">
                <a:latin typeface="CCW Precursive 1" panose="03050602040000000000" pitchFamily="66" charset="0"/>
              </a:rPr>
              <a:t>Maths</a:t>
            </a:r>
            <a:endParaRPr lang="en-US" dirty="0" smtClean="0">
              <a:latin typeface="CCW Precursive 1" panose="03050602040000000000" pitchFamily="66" charset="0"/>
            </a:endParaRPr>
          </a:p>
          <a:p>
            <a:r>
              <a:rPr lang="en-US" dirty="0" smtClean="0">
                <a:latin typeface="CCW Precursive 1" panose="03050602040000000000" pitchFamily="66" charset="0"/>
              </a:rPr>
              <a:t>Get Set 4 PE</a:t>
            </a:r>
          </a:p>
          <a:p>
            <a:r>
              <a:rPr lang="en-US" dirty="0" err="1" smtClean="0">
                <a:latin typeface="CCW Precursive 1" panose="03050602040000000000" pitchFamily="66" charset="0"/>
              </a:rPr>
              <a:t>Charanga</a:t>
            </a:r>
            <a:endParaRPr lang="en-GB" dirty="0" smtClean="0">
              <a:latin typeface="CCW Precursive 1" panose="03050602040000000000" pitchFamily="66" charset="0"/>
            </a:endParaRPr>
          </a:p>
          <a:p>
            <a:r>
              <a:rPr lang="en-GB" dirty="0" smtClean="0">
                <a:latin typeface="CCW Precursive 1" panose="03050602040000000000" pitchFamily="66" charset="0"/>
              </a:rPr>
              <a:t>Knowledge rich</a:t>
            </a:r>
          </a:p>
          <a:p>
            <a:r>
              <a:rPr lang="en-GB" dirty="0" smtClean="0">
                <a:latin typeface="CCW Precursive 1" panose="03050602040000000000" pitchFamily="66" charset="0"/>
              </a:rPr>
              <a:t>Ambitious</a:t>
            </a:r>
          </a:p>
          <a:p>
            <a:r>
              <a:rPr lang="en-GB" dirty="0" smtClean="0">
                <a:latin typeface="CCW Precursive 1" panose="03050602040000000000" pitchFamily="66" charset="0"/>
              </a:rPr>
              <a:t>Sequential – builds on knowledge throughout the school</a:t>
            </a:r>
          </a:p>
          <a:p>
            <a:r>
              <a:rPr lang="en-GB" dirty="0" smtClean="0">
                <a:latin typeface="CCW Precursive 1" panose="03050602040000000000" pitchFamily="66" charset="0"/>
              </a:rPr>
              <a:t>Consistency across the school</a:t>
            </a:r>
          </a:p>
          <a:p>
            <a:endParaRPr lang="en-GB" dirty="0" smtClean="0"/>
          </a:p>
          <a:p>
            <a:endParaRPr lang="en-GB" dirty="0" smtClean="0"/>
          </a:p>
        </p:txBody>
      </p:sp>
    </p:spTree>
    <p:extLst>
      <p:ext uri="{BB962C8B-B14F-4D97-AF65-F5344CB8AC3E}">
        <p14:creationId xmlns:p14="http://schemas.microsoft.com/office/powerpoint/2010/main" val="28445457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1872" y="261257"/>
            <a:ext cx="9692640" cy="933676"/>
          </a:xfrm>
        </p:spPr>
        <p:txBody>
          <a:bodyPr/>
          <a:lstStyle/>
          <a:p>
            <a:r>
              <a:rPr lang="en-GB" dirty="0" smtClean="0">
                <a:latin typeface="CCW Precursive 1" panose="03050602040000000000" pitchFamily="66" charset="0"/>
              </a:rPr>
              <a:t>Implementation</a:t>
            </a:r>
            <a:endParaRPr lang="en-GB" dirty="0">
              <a:latin typeface="CCW Precursive 1" panose="03050602040000000000" pitchFamily="66" charset="0"/>
            </a:endParaRPr>
          </a:p>
        </p:txBody>
      </p:sp>
      <p:sp>
        <p:nvSpPr>
          <p:cNvPr id="3" name="Content Placeholder 2"/>
          <p:cNvSpPr>
            <a:spLocks noGrp="1"/>
          </p:cNvSpPr>
          <p:nvPr>
            <p:ph idx="1"/>
          </p:nvPr>
        </p:nvSpPr>
        <p:spPr>
          <a:xfrm>
            <a:off x="1261872" y="1397726"/>
            <a:ext cx="8595360" cy="5251268"/>
          </a:xfrm>
        </p:spPr>
        <p:txBody>
          <a:bodyPr>
            <a:normAutofit fontScale="92500" lnSpcReduction="20000"/>
          </a:bodyPr>
          <a:lstStyle/>
          <a:p>
            <a:r>
              <a:rPr lang="en-GB" dirty="0">
                <a:latin typeface="CCW Precursive 1" panose="03050602040000000000" pitchFamily="66" charset="0"/>
              </a:rPr>
              <a:t>Our long term plan is based on the curriculum map set out by the Primary Knowledge Curriculum (PKC). This is followed throughout the school, and provides an excellent foundation of knowledge for pupils within EYFS, which is then built upon as they progress through school. The curriculum is carefully planned and sequenced to ensure that knowledge and skills are broken down into small steps, whilst still maintaining an element of desirable difficulty. Thus ensuring that the children are appropriately challenged in order to make good progress in line with their developmental needs.  </a:t>
            </a:r>
          </a:p>
          <a:p>
            <a:pPr marL="0" indent="0">
              <a:buNone/>
            </a:pPr>
            <a:endParaRPr lang="en-GB" dirty="0">
              <a:latin typeface="CCW Precursive 1" panose="03050602040000000000" pitchFamily="66" charset="0"/>
            </a:endParaRPr>
          </a:p>
          <a:p>
            <a:r>
              <a:rPr lang="en-GB" dirty="0">
                <a:latin typeface="CCW Precursive 1" panose="03050602040000000000" pitchFamily="66" charset="0"/>
              </a:rPr>
              <a:t>The curriculum in EYFS is a challenging and exciting one, which follows a topic-based approach, in which all aspects of the curriculum are interlinked. This allows us to provide a rich and stimulating curriculum that is holistic and enables the children to make links between what they are learning and build upon skills and knowledge that they have already </a:t>
            </a:r>
            <a:r>
              <a:rPr lang="en-GB" dirty="0" smtClean="0">
                <a:latin typeface="CCW Precursive 1" panose="03050602040000000000" pitchFamily="66" charset="0"/>
              </a:rPr>
              <a:t>mastered</a:t>
            </a:r>
            <a:r>
              <a:rPr lang="en-GB" dirty="0">
                <a:latin typeface="CCW Precursive 1" panose="03050602040000000000" pitchFamily="66" charset="0"/>
              </a:rPr>
              <a:t>.</a:t>
            </a:r>
          </a:p>
        </p:txBody>
      </p:sp>
    </p:spTree>
    <p:extLst>
      <p:ext uri="{BB962C8B-B14F-4D97-AF65-F5344CB8AC3E}">
        <p14:creationId xmlns:p14="http://schemas.microsoft.com/office/powerpoint/2010/main" val="29163935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Curriculum map</a:t>
            </a:r>
            <a:endParaRPr lang="en-GB" dirty="0">
              <a:latin typeface="CCW Precursive 1" panose="03050602040000000000" pitchFamily="66" charset="0"/>
            </a:endParaRP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1871" y="1978418"/>
            <a:ext cx="9154001" cy="4448508"/>
          </a:xfrm>
          <a:prstGeom prst="rect">
            <a:avLst/>
          </a:prstGeom>
        </p:spPr>
      </p:pic>
    </p:spTree>
    <p:extLst>
      <p:ext uri="{BB962C8B-B14F-4D97-AF65-F5344CB8AC3E}">
        <p14:creationId xmlns:p14="http://schemas.microsoft.com/office/powerpoint/2010/main" val="28186171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Knowledge </a:t>
            </a:r>
            <a:br>
              <a:rPr lang="en-GB" dirty="0" smtClean="0">
                <a:latin typeface="CCW Precursive 1" panose="03050602040000000000" pitchFamily="66" charset="0"/>
              </a:rPr>
            </a:br>
            <a:r>
              <a:rPr lang="en-GB" dirty="0" smtClean="0">
                <a:latin typeface="CCW Precursive 1" panose="03050602040000000000" pitchFamily="66" charset="0"/>
              </a:rPr>
              <a:t>Organisers</a:t>
            </a:r>
            <a:endParaRPr lang="en-GB" dirty="0">
              <a:latin typeface="CCW Precursive 1" panose="03050602040000000000" pitchFamily="66" charset="0"/>
            </a:endParaRPr>
          </a:p>
        </p:txBody>
      </p:sp>
      <p:pic>
        <p:nvPicPr>
          <p:cNvPr id="4" name="Picture 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724403">
            <a:off x="478101" y="2081581"/>
            <a:ext cx="3406519" cy="2410767"/>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1447" y="3852332"/>
            <a:ext cx="3766745" cy="2657300"/>
          </a:xfrm>
          <a:prstGeom prst="rect">
            <a:avLst/>
          </a:prstGeom>
        </p:spPr>
      </p:pic>
      <p:pic>
        <p:nvPicPr>
          <p:cNvPr id="5" name="Picture 4" descr="Screen Clipp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52219">
            <a:off x="5213428" y="2269560"/>
            <a:ext cx="3448798" cy="2448729"/>
          </a:xfrm>
          <a:prstGeom prst="rect">
            <a:avLst/>
          </a:prstGeom>
        </p:spPr>
      </p:pic>
      <p:pic>
        <p:nvPicPr>
          <p:cNvPr id="6" name="Picture 5" descr="Screen Clippi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23500" y="3984959"/>
            <a:ext cx="3394774" cy="2392047"/>
          </a:xfrm>
          <a:prstGeom prst="rect">
            <a:avLst/>
          </a:prstGeom>
        </p:spPr>
      </p:pic>
      <p:pic>
        <p:nvPicPr>
          <p:cNvPr id="7" name="Picture 6" descr="Screen Clippi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01267" y="875998"/>
            <a:ext cx="3228983" cy="2282887"/>
          </a:xfrm>
          <a:prstGeom prst="rect">
            <a:avLst/>
          </a:prstGeom>
        </p:spPr>
      </p:pic>
    </p:spTree>
    <p:extLst>
      <p:ext uri="{BB962C8B-B14F-4D97-AF65-F5344CB8AC3E}">
        <p14:creationId xmlns:p14="http://schemas.microsoft.com/office/powerpoint/2010/main" val="19232651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CW Precursive 1" panose="03050602040000000000" pitchFamily="66" charset="0"/>
              </a:rPr>
              <a:t>Knowledge Organisers</a:t>
            </a:r>
            <a:endParaRPr lang="en-GB" dirty="0">
              <a:latin typeface="CCW Precursive 1" panose="03050602040000000000" pitchFamily="66" charset="0"/>
            </a:endParaRP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1872" y="1852488"/>
            <a:ext cx="6797328" cy="4819484"/>
          </a:xfrm>
          <a:prstGeom prst="rect">
            <a:avLst/>
          </a:prstGeom>
        </p:spPr>
      </p:pic>
    </p:spTree>
    <p:extLst>
      <p:ext uri="{BB962C8B-B14F-4D97-AF65-F5344CB8AC3E}">
        <p14:creationId xmlns:p14="http://schemas.microsoft.com/office/powerpoint/2010/main" val="2347501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Areas of Learning</a:t>
            </a:r>
            <a:endParaRPr lang="en-GB" dirty="0">
              <a:latin typeface="CCW Precursive 1" panose="03050602040000000000" pitchFamily="66" charset="0"/>
            </a:endParaRPr>
          </a:p>
        </p:txBody>
      </p:sp>
      <p:sp>
        <p:nvSpPr>
          <p:cNvPr id="3" name="Content Placeholder 2"/>
          <p:cNvSpPr>
            <a:spLocks noGrp="1"/>
          </p:cNvSpPr>
          <p:nvPr>
            <p:ph idx="1"/>
          </p:nvPr>
        </p:nvSpPr>
        <p:spPr>
          <a:xfrm>
            <a:off x="1261872" y="1828800"/>
            <a:ext cx="8595360" cy="4715691"/>
          </a:xfrm>
        </p:spPr>
        <p:txBody>
          <a:bodyPr>
            <a:normAutofit fontScale="25000" lnSpcReduction="20000"/>
          </a:bodyPr>
          <a:lstStyle/>
          <a:p>
            <a:r>
              <a:rPr lang="en-GB" sz="6400" dirty="0">
                <a:latin typeface="CCW Precursive 1" panose="03050602040000000000" pitchFamily="66" charset="0"/>
              </a:rPr>
              <a:t>The </a:t>
            </a:r>
            <a:r>
              <a:rPr lang="en-GB" sz="6400" b="1" dirty="0">
                <a:latin typeface="CCW Precursive 1" panose="03050602040000000000" pitchFamily="66" charset="0"/>
              </a:rPr>
              <a:t>Prime Areas</a:t>
            </a:r>
            <a:r>
              <a:rPr lang="en-GB" sz="6400" dirty="0">
                <a:latin typeface="CCW Precursive 1" panose="03050602040000000000" pitchFamily="66" charset="0"/>
              </a:rPr>
              <a:t> are:</a:t>
            </a:r>
          </a:p>
          <a:p>
            <a:pPr lvl="0"/>
            <a:r>
              <a:rPr lang="en-GB" sz="6400" dirty="0">
                <a:latin typeface="CCW Precursive 1" panose="03050602040000000000" pitchFamily="66" charset="0"/>
              </a:rPr>
              <a:t>Communication and Language</a:t>
            </a:r>
          </a:p>
          <a:p>
            <a:pPr lvl="0"/>
            <a:r>
              <a:rPr lang="en-GB" sz="6400" dirty="0">
                <a:latin typeface="CCW Precursive 1" panose="03050602040000000000" pitchFamily="66" charset="0"/>
              </a:rPr>
              <a:t>Physical Development</a:t>
            </a:r>
          </a:p>
          <a:p>
            <a:pPr lvl="0"/>
            <a:r>
              <a:rPr lang="en-GB" sz="6400" dirty="0">
                <a:latin typeface="CCW Precursive 1" panose="03050602040000000000" pitchFamily="66" charset="0"/>
              </a:rPr>
              <a:t>Personal, Social and Emotional Development</a:t>
            </a:r>
          </a:p>
          <a:p>
            <a:pPr marL="0" indent="0">
              <a:buNone/>
            </a:pPr>
            <a:endParaRPr lang="en-GB" sz="6400" dirty="0">
              <a:latin typeface="CCW Precursive 1" panose="03050602040000000000" pitchFamily="66" charset="0"/>
            </a:endParaRPr>
          </a:p>
          <a:p>
            <a:r>
              <a:rPr lang="en-GB" sz="6400" dirty="0">
                <a:latin typeface="CCW Precursive 1" panose="03050602040000000000" pitchFamily="66" charset="0"/>
              </a:rPr>
              <a:t>The children are also supported in the four Specific Areas, through which the three Prime Areas are strengthened and applied.</a:t>
            </a:r>
          </a:p>
          <a:p>
            <a:pPr marL="0" indent="0">
              <a:buNone/>
            </a:pPr>
            <a:endParaRPr lang="en-GB" sz="6400" dirty="0">
              <a:latin typeface="CCW Precursive 1" panose="03050602040000000000" pitchFamily="66" charset="0"/>
            </a:endParaRPr>
          </a:p>
          <a:p>
            <a:r>
              <a:rPr lang="en-GB" sz="6400" dirty="0">
                <a:latin typeface="CCW Precursive 1" panose="03050602040000000000" pitchFamily="66" charset="0"/>
              </a:rPr>
              <a:t>The </a:t>
            </a:r>
            <a:r>
              <a:rPr lang="en-GB" sz="6400" b="1" dirty="0">
                <a:latin typeface="CCW Precursive 1" panose="03050602040000000000" pitchFamily="66" charset="0"/>
              </a:rPr>
              <a:t>Specific Areas</a:t>
            </a:r>
            <a:r>
              <a:rPr lang="en-GB" sz="6400" dirty="0">
                <a:latin typeface="CCW Precursive 1" panose="03050602040000000000" pitchFamily="66" charset="0"/>
              </a:rPr>
              <a:t> are:</a:t>
            </a:r>
          </a:p>
          <a:p>
            <a:pPr lvl="0"/>
            <a:r>
              <a:rPr lang="en-GB" sz="6400" dirty="0">
                <a:latin typeface="CCW Precursive 1" panose="03050602040000000000" pitchFamily="66" charset="0"/>
              </a:rPr>
              <a:t>Literacy</a:t>
            </a:r>
          </a:p>
          <a:p>
            <a:pPr lvl="0"/>
            <a:r>
              <a:rPr lang="en-GB" sz="6400" dirty="0">
                <a:latin typeface="CCW Precursive 1" panose="03050602040000000000" pitchFamily="66" charset="0"/>
              </a:rPr>
              <a:t>Mathematics</a:t>
            </a:r>
          </a:p>
          <a:p>
            <a:pPr lvl="0"/>
            <a:r>
              <a:rPr lang="en-GB" sz="6400" dirty="0">
                <a:latin typeface="CCW Precursive 1" panose="03050602040000000000" pitchFamily="66" charset="0"/>
              </a:rPr>
              <a:t>Understanding </a:t>
            </a:r>
            <a:r>
              <a:rPr lang="en-GB" sz="6400" dirty="0" smtClean="0">
                <a:latin typeface="CCW Precursive 1" panose="03050602040000000000" pitchFamily="66" charset="0"/>
              </a:rPr>
              <a:t>the </a:t>
            </a:r>
            <a:r>
              <a:rPr lang="en-GB" sz="6400" dirty="0">
                <a:latin typeface="CCW Precursive 1" panose="03050602040000000000" pitchFamily="66" charset="0"/>
              </a:rPr>
              <a:t>World</a:t>
            </a:r>
          </a:p>
          <a:p>
            <a:pPr lvl="0"/>
            <a:r>
              <a:rPr lang="en-GB" sz="6400" dirty="0">
                <a:latin typeface="CCW Precursive 1" panose="03050602040000000000" pitchFamily="66" charset="0"/>
              </a:rPr>
              <a:t>Expressive Arts and Design</a:t>
            </a:r>
          </a:p>
          <a:p>
            <a:endParaRPr lang="en-GB" dirty="0"/>
          </a:p>
        </p:txBody>
      </p:sp>
    </p:spTree>
    <p:extLst>
      <p:ext uri="{BB962C8B-B14F-4D97-AF65-F5344CB8AC3E}">
        <p14:creationId xmlns:p14="http://schemas.microsoft.com/office/powerpoint/2010/main" val="39376572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Characteristics of Effective Learning</a:t>
            </a:r>
            <a:endParaRPr lang="en-GB" dirty="0">
              <a:latin typeface="CCW Precursive 1" panose="03050602040000000000" pitchFamily="66" charset="0"/>
            </a:endParaRPr>
          </a:p>
        </p:txBody>
      </p:sp>
      <p:sp>
        <p:nvSpPr>
          <p:cNvPr id="3" name="Content Placeholder 2"/>
          <p:cNvSpPr>
            <a:spLocks noGrp="1"/>
          </p:cNvSpPr>
          <p:nvPr>
            <p:ph idx="1"/>
          </p:nvPr>
        </p:nvSpPr>
        <p:spPr/>
        <p:txBody>
          <a:bodyPr>
            <a:normAutofit fontScale="85000" lnSpcReduction="10000"/>
          </a:bodyPr>
          <a:lstStyle/>
          <a:p>
            <a:r>
              <a:rPr lang="en-GB" dirty="0">
                <a:latin typeface="CCW Precursive 1" panose="03050602040000000000" pitchFamily="66" charset="0"/>
              </a:rPr>
              <a:t>The ‘Characteristics of Effective Teaching and Learning’ are the ways in which our children engage with other people and their environment.  They are:</a:t>
            </a:r>
          </a:p>
          <a:p>
            <a:pPr lvl="0"/>
            <a:r>
              <a:rPr lang="en-GB" b="1" dirty="0">
                <a:latin typeface="CCW Precursive 1" panose="03050602040000000000" pitchFamily="66" charset="0"/>
              </a:rPr>
              <a:t>Playing and exploring</a:t>
            </a:r>
            <a:r>
              <a:rPr lang="en-GB" dirty="0">
                <a:latin typeface="CCW Precursive 1" panose="03050602040000000000" pitchFamily="66" charset="0"/>
              </a:rPr>
              <a:t> - children investigate and experience things, and ‘have a go’</a:t>
            </a:r>
          </a:p>
          <a:p>
            <a:pPr lvl="0"/>
            <a:r>
              <a:rPr lang="en-GB" b="1" dirty="0">
                <a:latin typeface="CCW Precursive 1" panose="03050602040000000000" pitchFamily="66" charset="0"/>
              </a:rPr>
              <a:t>Active learning</a:t>
            </a:r>
            <a:r>
              <a:rPr lang="en-GB" dirty="0">
                <a:latin typeface="CCW Precursive 1" panose="03050602040000000000" pitchFamily="66" charset="0"/>
              </a:rPr>
              <a:t> – children concentrate and keep on trying if they encounter difficulties, and enjoy achievements</a:t>
            </a:r>
          </a:p>
          <a:p>
            <a:pPr lvl="0"/>
            <a:r>
              <a:rPr lang="en-GB" b="1" dirty="0">
                <a:latin typeface="CCW Precursive 1" panose="03050602040000000000" pitchFamily="66" charset="0"/>
              </a:rPr>
              <a:t>Creating and thinking critically</a:t>
            </a:r>
            <a:r>
              <a:rPr lang="en-GB" dirty="0">
                <a:latin typeface="CCW Precursive 1" panose="03050602040000000000" pitchFamily="66" charset="0"/>
              </a:rPr>
              <a:t> – children have and develop their own ideas, make links between ideas, and develop strategies for doing things</a:t>
            </a:r>
          </a:p>
          <a:p>
            <a:pPr marL="0" indent="0">
              <a:buNone/>
            </a:pPr>
            <a:endParaRPr lang="en-GB" dirty="0">
              <a:latin typeface="CCW Precursive 1" panose="03050602040000000000" pitchFamily="66" charset="0"/>
            </a:endParaRPr>
          </a:p>
          <a:p>
            <a:r>
              <a:rPr lang="en-GB" dirty="0">
                <a:latin typeface="CCW Precursive 1" panose="03050602040000000000" pitchFamily="66" charset="0"/>
              </a:rPr>
              <a:t>They underpin learning and development across all areas and support our children to remain an effective and motivated learner.</a:t>
            </a:r>
          </a:p>
          <a:p>
            <a:endParaRPr lang="en-GB" dirty="0"/>
          </a:p>
        </p:txBody>
      </p:sp>
    </p:spTree>
    <p:extLst>
      <p:ext uri="{BB962C8B-B14F-4D97-AF65-F5344CB8AC3E}">
        <p14:creationId xmlns:p14="http://schemas.microsoft.com/office/powerpoint/2010/main" val="384534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Curriculum Delivery</a:t>
            </a:r>
            <a:endParaRPr lang="en-GB" dirty="0">
              <a:latin typeface="CCW Precursive 1" panose="03050602040000000000" pitchFamily="66" charset="0"/>
            </a:endParaRPr>
          </a:p>
        </p:txBody>
      </p:sp>
      <p:sp>
        <p:nvSpPr>
          <p:cNvPr id="3" name="Content Placeholder 2"/>
          <p:cNvSpPr>
            <a:spLocks noGrp="1"/>
          </p:cNvSpPr>
          <p:nvPr>
            <p:ph idx="1"/>
          </p:nvPr>
        </p:nvSpPr>
        <p:spPr/>
        <p:txBody>
          <a:bodyPr/>
          <a:lstStyle/>
          <a:p>
            <a:r>
              <a:rPr lang="en-GB" dirty="0" smtClean="0">
                <a:latin typeface="CCW Precursive 1" panose="03050602040000000000" pitchFamily="66" charset="0"/>
              </a:rPr>
              <a:t>Explicit, whole class teaching sessions</a:t>
            </a:r>
          </a:p>
          <a:p>
            <a:r>
              <a:rPr lang="en-GB" dirty="0" smtClean="0">
                <a:latin typeface="CCW Precursive 1" panose="03050602040000000000" pitchFamily="66" charset="0"/>
              </a:rPr>
              <a:t>Small group, adult-led activities</a:t>
            </a:r>
          </a:p>
          <a:p>
            <a:r>
              <a:rPr lang="en-GB" dirty="0" smtClean="0">
                <a:latin typeface="CCW Precursive 1" panose="03050602040000000000" pitchFamily="66" charset="0"/>
              </a:rPr>
              <a:t>Learning through play</a:t>
            </a:r>
          </a:p>
          <a:p>
            <a:r>
              <a:rPr lang="en-GB" dirty="0" smtClean="0">
                <a:latin typeface="CCW Precursive 1" panose="03050602040000000000" pitchFamily="66" charset="0"/>
              </a:rPr>
              <a:t>Indoor and outdoor classroom environments</a:t>
            </a:r>
          </a:p>
          <a:p>
            <a:r>
              <a:rPr lang="en-GB" dirty="0" smtClean="0">
                <a:latin typeface="CCW Precursive 1" panose="03050602040000000000" pitchFamily="66" charset="0"/>
              </a:rPr>
              <a:t>1:1 interventions</a:t>
            </a:r>
            <a:endParaRPr lang="en-GB" dirty="0">
              <a:latin typeface="CCW Precursive 1" panose="03050602040000000000" pitchFamily="66" charset="0"/>
            </a:endParaRPr>
          </a:p>
        </p:txBody>
      </p:sp>
    </p:spTree>
    <p:extLst>
      <p:ext uri="{BB962C8B-B14F-4D97-AF65-F5344CB8AC3E}">
        <p14:creationId xmlns:p14="http://schemas.microsoft.com/office/powerpoint/2010/main" val="478124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CW Precursive 1" panose="03050602040000000000" pitchFamily="66" charset="0"/>
              </a:rPr>
              <a:t>Recording</a:t>
            </a:r>
            <a:endParaRPr lang="en-GB" dirty="0">
              <a:latin typeface="CCW Precursive 1" panose="03050602040000000000" pitchFamily="66" charset="0"/>
            </a:endParaRPr>
          </a:p>
        </p:txBody>
      </p:sp>
      <p:sp>
        <p:nvSpPr>
          <p:cNvPr id="3" name="Content Placeholder 2"/>
          <p:cNvSpPr>
            <a:spLocks noGrp="1"/>
          </p:cNvSpPr>
          <p:nvPr>
            <p:ph idx="1"/>
          </p:nvPr>
        </p:nvSpPr>
        <p:spPr/>
        <p:txBody>
          <a:bodyPr>
            <a:normAutofit lnSpcReduction="10000"/>
          </a:bodyPr>
          <a:lstStyle/>
          <a:p>
            <a:r>
              <a:rPr lang="en-US" dirty="0" smtClean="0">
                <a:latin typeface="CCW Precursive 1" panose="03050602040000000000" pitchFamily="66" charset="0"/>
              </a:rPr>
              <a:t>No expectation to record in EYFS</a:t>
            </a:r>
          </a:p>
          <a:p>
            <a:r>
              <a:rPr lang="en-US" dirty="0" smtClean="0">
                <a:latin typeface="CCW Precursive 1" panose="03050602040000000000" pitchFamily="66" charset="0"/>
              </a:rPr>
              <a:t>Purple books </a:t>
            </a:r>
          </a:p>
          <a:p>
            <a:pPr lvl="1">
              <a:buFont typeface="Wingdings" panose="05000000000000000000" pitchFamily="2" charset="2"/>
              <a:buChar char="ü"/>
            </a:pPr>
            <a:r>
              <a:rPr lang="en-US" dirty="0" smtClean="0">
                <a:latin typeface="CCW Precursive 1" panose="03050602040000000000" pitchFamily="66" charset="0"/>
              </a:rPr>
              <a:t>Knowledge Organisers</a:t>
            </a:r>
          </a:p>
          <a:p>
            <a:pPr lvl="1">
              <a:buFont typeface="Wingdings" panose="05000000000000000000" pitchFamily="2" charset="2"/>
              <a:buChar char="ü"/>
            </a:pPr>
            <a:r>
              <a:rPr lang="en-US" dirty="0">
                <a:latin typeface="CCW Precursive 1" panose="03050602040000000000" pitchFamily="66" charset="0"/>
              </a:rPr>
              <a:t>Curriculum</a:t>
            </a:r>
          </a:p>
          <a:p>
            <a:pPr lvl="1">
              <a:buFont typeface="Wingdings" panose="05000000000000000000" pitchFamily="2" charset="2"/>
              <a:buChar char="ü"/>
            </a:pPr>
            <a:r>
              <a:rPr lang="en-US" dirty="0" smtClean="0">
                <a:latin typeface="CCW Precursive 1" panose="03050602040000000000" pitchFamily="66" charset="0"/>
              </a:rPr>
              <a:t>Photos</a:t>
            </a:r>
            <a:endParaRPr lang="en-US" dirty="0">
              <a:latin typeface="CCW Precursive 1" panose="03050602040000000000" pitchFamily="66" charset="0"/>
            </a:endParaRPr>
          </a:p>
          <a:p>
            <a:pPr lvl="1">
              <a:buFont typeface="Wingdings" panose="05000000000000000000" pitchFamily="2" charset="2"/>
              <a:buChar char="ü"/>
            </a:pPr>
            <a:r>
              <a:rPr lang="en-US" dirty="0" smtClean="0">
                <a:latin typeface="CCW Precursive 1" panose="03050602040000000000" pitchFamily="66" charset="0"/>
              </a:rPr>
              <a:t>Children’s </a:t>
            </a:r>
            <a:r>
              <a:rPr lang="en-US" dirty="0">
                <a:latin typeface="CCW Precursive 1" panose="03050602040000000000" pitchFamily="66" charset="0"/>
              </a:rPr>
              <a:t>recordings</a:t>
            </a:r>
          </a:p>
          <a:p>
            <a:pPr lvl="1">
              <a:buFont typeface="Wingdings" panose="05000000000000000000" pitchFamily="2" charset="2"/>
              <a:buChar char="ü"/>
            </a:pPr>
            <a:r>
              <a:rPr lang="en-US" dirty="0">
                <a:latin typeface="CCW Precursive 1" panose="03050602040000000000" pitchFamily="66" charset="0"/>
              </a:rPr>
              <a:t>Art work</a:t>
            </a:r>
          </a:p>
          <a:p>
            <a:r>
              <a:rPr lang="en-US" dirty="0" smtClean="0">
                <a:latin typeface="CCW Precursive 1" panose="03050602040000000000" pitchFamily="66" charset="0"/>
              </a:rPr>
              <a:t>Blue </a:t>
            </a:r>
            <a:r>
              <a:rPr lang="en-US" dirty="0">
                <a:latin typeface="CCW Precursive 1" panose="03050602040000000000" pitchFamily="66" charset="0"/>
              </a:rPr>
              <a:t>books – independent writing </a:t>
            </a:r>
          </a:p>
          <a:p>
            <a:r>
              <a:rPr lang="en-US" dirty="0" smtClean="0">
                <a:latin typeface="CCW Precursive 1" panose="03050602040000000000" pitchFamily="66" charset="0"/>
              </a:rPr>
              <a:t>Pink books – mark making</a:t>
            </a:r>
          </a:p>
          <a:p>
            <a:r>
              <a:rPr lang="en-US" dirty="0" smtClean="0">
                <a:latin typeface="CCW Precursive 1" panose="03050602040000000000" pitchFamily="66" charset="0"/>
              </a:rPr>
              <a:t>Phonics booklets</a:t>
            </a:r>
          </a:p>
          <a:p>
            <a:r>
              <a:rPr lang="en-US" dirty="0" smtClean="0">
                <a:latin typeface="CCW Precursive 1" panose="03050602040000000000" pitchFamily="66" charset="0"/>
              </a:rPr>
              <a:t>Tapestry – Wow Moments </a:t>
            </a:r>
          </a:p>
          <a:p>
            <a:pPr marL="0" indent="0">
              <a:buNone/>
            </a:pPr>
            <a:endParaRPr lang="en-US" dirty="0"/>
          </a:p>
        </p:txBody>
      </p:sp>
    </p:spTree>
    <p:extLst>
      <p:ext uri="{BB962C8B-B14F-4D97-AF65-F5344CB8AC3E}">
        <p14:creationId xmlns:p14="http://schemas.microsoft.com/office/powerpoint/2010/main" val="39067880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Precursive 1" panose="03050602040000000000" pitchFamily="66" charset="0"/>
              </a:rPr>
              <a:t>Assessment</a:t>
            </a:r>
            <a:endParaRPr lang="en-GB" dirty="0">
              <a:latin typeface="CCW Precursive 1" panose="03050602040000000000" pitchFamily="66" charset="0"/>
            </a:endParaRPr>
          </a:p>
        </p:txBody>
      </p:sp>
      <p:sp>
        <p:nvSpPr>
          <p:cNvPr id="3" name="Content Placeholder 2"/>
          <p:cNvSpPr>
            <a:spLocks noGrp="1"/>
          </p:cNvSpPr>
          <p:nvPr>
            <p:ph idx="1"/>
          </p:nvPr>
        </p:nvSpPr>
        <p:spPr/>
        <p:txBody>
          <a:bodyPr/>
          <a:lstStyle/>
          <a:p>
            <a:r>
              <a:rPr lang="en-GB" dirty="0" smtClean="0">
                <a:latin typeface="CCW Precursive 1" panose="03050602040000000000" pitchFamily="66" charset="0"/>
              </a:rPr>
              <a:t>Formative – daily, on-going</a:t>
            </a:r>
          </a:p>
          <a:p>
            <a:r>
              <a:rPr lang="en-GB" dirty="0" smtClean="0">
                <a:latin typeface="CCW Precursive 1" panose="03050602040000000000" pitchFamily="66" charset="0"/>
              </a:rPr>
              <a:t>Summative – Insight – 4 times a year </a:t>
            </a:r>
          </a:p>
          <a:p>
            <a:pPr marL="457200" indent="-457200">
              <a:buAutoNum type="arabicPeriod"/>
            </a:pPr>
            <a:r>
              <a:rPr lang="en-GB" dirty="0" smtClean="0">
                <a:latin typeface="CCW Precursive 1" panose="03050602040000000000" pitchFamily="66" charset="0"/>
              </a:rPr>
              <a:t>Baseline </a:t>
            </a:r>
            <a:r>
              <a:rPr lang="en-GB" dirty="0" smtClean="0">
                <a:latin typeface="CCW Precursive 1" panose="03050602040000000000" pitchFamily="66" charset="0"/>
                <a:sym typeface="Wingdings" panose="05000000000000000000" pitchFamily="2" charset="2"/>
              </a:rPr>
              <a:t> 3-4yrs (Development Matters)</a:t>
            </a:r>
            <a:endParaRPr lang="en-GB" dirty="0" smtClean="0">
              <a:latin typeface="CCW Precursive 1" panose="03050602040000000000" pitchFamily="66" charset="0"/>
            </a:endParaRPr>
          </a:p>
          <a:p>
            <a:pPr marL="457200" indent="-457200">
              <a:buAutoNum type="arabicPeriod"/>
            </a:pPr>
            <a:r>
              <a:rPr lang="en-GB" dirty="0" smtClean="0">
                <a:latin typeface="CCW Precursive 1" panose="03050602040000000000" pitchFamily="66" charset="0"/>
              </a:rPr>
              <a:t>Autumn 2 </a:t>
            </a:r>
            <a:r>
              <a:rPr lang="en-GB" dirty="0" smtClean="0">
                <a:latin typeface="CCW Precursive 1" panose="03050602040000000000" pitchFamily="66" charset="0"/>
                <a:sym typeface="Wingdings" panose="05000000000000000000" pitchFamily="2" charset="2"/>
              </a:rPr>
              <a:t> Reception Year</a:t>
            </a:r>
            <a:endParaRPr lang="en-GB" dirty="0" smtClean="0">
              <a:latin typeface="CCW Precursive 1" panose="03050602040000000000" pitchFamily="66" charset="0"/>
            </a:endParaRPr>
          </a:p>
          <a:p>
            <a:pPr marL="457200" indent="-457200">
              <a:buAutoNum type="arabicPeriod"/>
            </a:pPr>
            <a:r>
              <a:rPr lang="en-GB" dirty="0" smtClean="0">
                <a:latin typeface="CCW Precursive 1" panose="03050602040000000000" pitchFamily="66" charset="0"/>
              </a:rPr>
              <a:t>Spring 4 </a:t>
            </a:r>
            <a:r>
              <a:rPr lang="en-GB" dirty="0" smtClean="0">
                <a:latin typeface="CCW Precursive 1" panose="03050602040000000000" pitchFamily="66" charset="0"/>
                <a:sym typeface="Wingdings" panose="05000000000000000000" pitchFamily="2" charset="2"/>
              </a:rPr>
              <a:t> Reception Year</a:t>
            </a:r>
            <a:endParaRPr lang="en-GB" dirty="0" smtClean="0">
              <a:latin typeface="CCW Precursive 1" panose="03050602040000000000" pitchFamily="66" charset="0"/>
            </a:endParaRPr>
          </a:p>
          <a:p>
            <a:pPr marL="457200" indent="-457200">
              <a:buAutoNum type="arabicPeriod"/>
            </a:pPr>
            <a:r>
              <a:rPr lang="en-GB" dirty="0" smtClean="0">
                <a:latin typeface="CCW Precursive 1" panose="03050602040000000000" pitchFamily="66" charset="0"/>
              </a:rPr>
              <a:t>Summer 6 </a:t>
            </a:r>
            <a:r>
              <a:rPr lang="en-GB" dirty="0" smtClean="0">
                <a:latin typeface="CCW Precursive 1" panose="03050602040000000000" pitchFamily="66" charset="0"/>
                <a:sym typeface="Wingdings" panose="05000000000000000000" pitchFamily="2" charset="2"/>
              </a:rPr>
              <a:t> Early Learning Goals</a:t>
            </a:r>
            <a:endParaRPr lang="en-GB" dirty="0" smtClean="0">
              <a:latin typeface="CCW Precursive 1" panose="03050602040000000000" pitchFamily="66" charset="0"/>
            </a:endParaRPr>
          </a:p>
          <a:p>
            <a:pPr marL="0" indent="0">
              <a:buNone/>
            </a:pPr>
            <a:endParaRPr lang="en-GB" dirty="0"/>
          </a:p>
        </p:txBody>
      </p:sp>
    </p:spTree>
    <p:extLst>
      <p:ext uri="{BB962C8B-B14F-4D97-AF65-F5344CB8AC3E}">
        <p14:creationId xmlns:p14="http://schemas.microsoft.com/office/powerpoint/2010/main" val="17010819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1872" y="262394"/>
            <a:ext cx="9692640" cy="939390"/>
          </a:xfrm>
        </p:spPr>
        <p:txBody>
          <a:bodyPr/>
          <a:lstStyle/>
          <a:p>
            <a:r>
              <a:rPr lang="en-GB" dirty="0" smtClean="0">
                <a:latin typeface="CCW Precursive 1" panose="03050602040000000000" pitchFamily="66" charset="0"/>
              </a:rPr>
              <a:t>Impact</a:t>
            </a:r>
            <a:endParaRPr lang="en-GB" dirty="0">
              <a:latin typeface="CCW Precursive 1" panose="03050602040000000000" pitchFamily="66" charset="0"/>
            </a:endParaRPr>
          </a:p>
        </p:txBody>
      </p:sp>
      <p:sp>
        <p:nvSpPr>
          <p:cNvPr id="3" name="Content Placeholder 2"/>
          <p:cNvSpPr>
            <a:spLocks noGrp="1"/>
          </p:cNvSpPr>
          <p:nvPr>
            <p:ph idx="1"/>
          </p:nvPr>
        </p:nvSpPr>
        <p:spPr>
          <a:xfrm>
            <a:off x="1261872" y="1397726"/>
            <a:ext cx="8595360" cy="5460274"/>
          </a:xfrm>
        </p:spPr>
        <p:txBody>
          <a:bodyPr>
            <a:normAutofit fontScale="85000" lnSpcReduction="10000"/>
          </a:bodyPr>
          <a:lstStyle/>
          <a:p>
            <a:r>
              <a:rPr lang="en-GB" dirty="0">
                <a:latin typeface="CCW Precursive 1" panose="03050602040000000000" pitchFamily="66" charset="0"/>
              </a:rPr>
              <a:t>At </a:t>
            </a:r>
            <a:r>
              <a:rPr lang="en-GB" dirty="0" err="1">
                <a:latin typeface="CCW Precursive 1" panose="03050602040000000000" pitchFamily="66" charset="0"/>
              </a:rPr>
              <a:t>Firfield</a:t>
            </a:r>
            <a:r>
              <a:rPr lang="en-GB" dirty="0">
                <a:latin typeface="CCW Precursive 1" panose="03050602040000000000" pitchFamily="66" charset="0"/>
              </a:rPr>
              <a:t> Primary School, the children in EYFS will demonstrate high levels of engagement in both child-led and adult-led activities. By developing speaking and listening skills, we are enabling the children to be confident communicators, who can articulate their needs and learning. We strive to develop </a:t>
            </a:r>
            <a:r>
              <a:rPr lang="en-GB" dirty="0" smtClean="0">
                <a:latin typeface="CCW Precursive 1" panose="03050602040000000000" pitchFamily="66" charset="0"/>
              </a:rPr>
              <a:t>determination, </a:t>
            </a:r>
            <a:r>
              <a:rPr lang="en-GB" dirty="0">
                <a:latin typeface="CCW Precursive 1" panose="03050602040000000000" pitchFamily="66" charset="0"/>
              </a:rPr>
              <a:t>resilience and perseverance when tackling challenges and more difficult </a:t>
            </a:r>
            <a:r>
              <a:rPr lang="en-GB" dirty="0" smtClean="0">
                <a:latin typeface="CCW Precursive 1" panose="03050602040000000000" pitchFamily="66" charset="0"/>
              </a:rPr>
              <a:t>learning, allowing every child to flourish and thrive. </a:t>
            </a:r>
            <a:r>
              <a:rPr lang="en-GB" dirty="0">
                <a:latin typeface="CCW Precursive 1" panose="03050602040000000000" pitchFamily="66" charset="0"/>
              </a:rPr>
              <a:t>The children will develop a sense of the wider world and draw on their own experiences to make links with their learning. They will also be able to apply their knowledge and understanding to a range of situations. </a:t>
            </a:r>
          </a:p>
          <a:p>
            <a:endParaRPr lang="en-GB" dirty="0">
              <a:latin typeface="CCW Precursive 1" panose="03050602040000000000" pitchFamily="66" charset="0"/>
            </a:endParaRPr>
          </a:p>
          <a:p>
            <a:r>
              <a:rPr lang="en-GB" dirty="0">
                <a:latin typeface="CCW Precursive 1" panose="03050602040000000000" pitchFamily="66" charset="0"/>
              </a:rPr>
              <a:t>By the end of the EYFS, children will have made good progress from their starting points, therefore achieving a Good Level of Development, and many of the Early Learning Goals. Children will transition into Year 1 with key knowledge and overarching concepts to enable them to access the requirements of the National Curriculum. They will leave EYFS with the best foundations to prepare them for a life-long learning </a:t>
            </a:r>
            <a:r>
              <a:rPr lang="en-GB" dirty="0" smtClean="0">
                <a:latin typeface="CCW Precursive 1" panose="03050602040000000000" pitchFamily="66" charset="0"/>
              </a:rPr>
              <a:t>journey, helping them to live happy and successful lives that are both fulfilling and rewarding. </a:t>
            </a:r>
            <a:endParaRPr lang="en-GB" dirty="0">
              <a:latin typeface="CCW Precursive 1" panose="03050602040000000000" pitchFamily="66" charset="0"/>
            </a:endParaRPr>
          </a:p>
          <a:p>
            <a:endParaRPr lang="en-GB" dirty="0"/>
          </a:p>
        </p:txBody>
      </p:sp>
    </p:spTree>
    <p:extLst>
      <p:ext uri="{BB962C8B-B14F-4D97-AF65-F5344CB8AC3E}">
        <p14:creationId xmlns:p14="http://schemas.microsoft.com/office/powerpoint/2010/main" val="479372550"/>
      </p:ext>
    </p:extLst>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View">
      <a:dk1>
        <a:sysClr val="windowText" lastClr="000000"/>
      </a:dk1>
      <a:lt1>
        <a:sysClr val="window" lastClr="FFFFFF"/>
      </a:lt1>
      <a:dk2>
        <a:srgbClr val="666666"/>
      </a:dk2>
      <a:lt2>
        <a:srgbClr val="D2D2D2"/>
      </a:lt2>
      <a:accent1>
        <a:srgbClr val="FF388C"/>
      </a:accent1>
      <a:accent2>
        <a:srgbClr val="D70D5E"/>
      </a:accent2>
      <a:accent3>
        <a:srgbClr val="98037E"/>
      </a:accent3>
      <a:accent4>
        <a:srgbClr val="68027D"/>
      </a:accent4>
      <a:accent5>
        <a:srgbClr val="095ACA"/>
      </a:accent5>
      <a:accent6>
        <a:srgbClr val="063597"/>
      </a:accent6>
      <a:hlink>
        <a:srgbClr val="17BBFD"/>
      </a:hlink>
      <a:folHlink>
        <a:srgbClr val="FF79C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23C5FE65-18CC-4A65-9EBC-B05E331504EC}"/>
    </a:ext>
  </a:extLst>
</a:theme>
</file>

<file path=docProps/app.xml><?xml version="1.0" encoding="utf-8"?>
<Properties xmlns="http://schemas.openxmlformats.org/officeDocument/2006/extended-properties" xmlns:vt="http://schemas.openxmlformats.org/officeDocument/2006/docPropsVTypes">
  <Template>TM03457515[[fn=View]]</Template>
  <TotalTime>543</TotalTime>
  <Words>780</Words>
  <Application>Microsoft Office PowerPoint</Application>
  <PresentationFormat>Widescreen</PresentationFormat>
  <Paragraphs>70</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CCW Precursive 1</vt:lpstr>
      <vt:lpstr>Century Schoolbook</vt:lpstr>
      <vt:lpstr>Wingdings</vt:lpstr>
      <vt:lpstr>Wingdings 2</vt:lpstr>
      <vt:lpstr>View</vt:lpstr>
      <vt:lpstr>EYFS Curriculum 2022-23</vt:lpstr>
      <vt:lpstr>Intent</vt:lpstr>
      <vt:lpstr>EYFS Curriculum at Firfield</vt:lpstr>
      <vt:lpstr>Implementation</vt:lpstr>
      <vt:lpstr>Curriculum map</vt:lpstr>
      <vt:lpstr>Knowledge  Organisers</vt:lpstr>
      <vt:lpstr>Knowledge Organisers</vt:lpstr>
      <vt:lpstr>Areas of Learning</vt:lpstr>
      <vt:lpstr>Characteristics of Effective Learning</vt:lpstr>
      <vt:lpstr>Curriculum Delivery</vt:lpstr>
      <vt:lpstr>Recording</vt:lpstr>
      <vt:lpstr>Assessment</vt:lpstr>
      <vt:lpstr>Impact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Curriculum 2022-23</dc:title>
  <dc:creator>Jessica Lemon</dc:creator>
  <cp:lastModifiedBy>Jessica Lemon</cp:lastModifiedBy>
  <cp:revision>37</cp:revision>
  <dcterms:created xsi:type="dcterms:W3CDTF">2023-01-25T21:58:19Z</dcterms:created>
  <dcterms:modified xsi:type="dcterms:W3CDTF">2023-02-17T08:44:27Z</dcterms:modified>
</cp:coreProperties>
</file>