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80"/>
  </p:notesMasterIdLst>
  <p:handoutMasterIdLst>
    <p:handoutMasterId r:id="rId81"/>
  </p:handoutMasterIdLst>
  <p:sldIdLst>
    <p:sldId id="256" r:id="rId5"/>
    <p:sldId id="269" r:id="rId6"/>
    <p:sldId id="270" r:id="rId7"/>
    <p:sldId id="271" r:id="rId8"/>
    <p:sldId id="272" r:id="rId9"/>
    <p:sldId id="301" r:id="rId10"/>
    <p:sldId id="308" r:id="rId11"/>
    <p:sldId id="332" r:id="rId12"/>
    <p:sldId id="333" r:id="rId13"/>
    <p:sldId id="335" r:id="rId14"/>
    <p:sldId id="334" r:id="rId15"/>
    <p:sldId id="336" r:id="rId16"/>
    <p:sldId id="337" r:id="rId17"/>
    <p:sldId id="338" r:id="rId18"/>
    <p:sldId id="339" r:id="rId19"/>
    <p:sldId id="340" r:id="rId20"/>
    <p:sldId id="341" r:id="rId21"/>
    <p:sldId id="342" r:id="rId22"/>
    <p:sldId id="305" r:id="rId23"/>
    <p:sldId id="306" r:id="rId24"/>
    <p:sldId id="307" r:id="rId25"/>
    <p:sldId id="319" r:id="rId26"/>
    <p:sldId id="320" r:id="rId27"/>
    <p:sldId id="321" r:id="rId28"/>
    <p:sldId id="313" r:id="rId29"/>
    <p:sldId id="312" r:id="rId30"/>
    <p:sldId id="314" r:id="rId31"/>
    <p:sldId id="286" r:id="rId32"/>
    <p:sldId id="287" r:id="rId33"/>
    <p:sldId id="288" r:id="rId34"/>
    <p:sldId id="289" r:id="rId35"/>
    <p:sldId id="290" r:id="rId36"/>
    <p:sldId id="273" r:id="rId37"/>
    <p:sldId id="274" r:id="rId38"/>
    <p:sldId id="275" r:id="rId39"/>
    <p:sldId id="276" r:id="rId40"/>
    <p:sldId id="277" r:id="rId41"/>
    <p:sldId id="322" r:id="rId42"/>
    <p:sldId id="328" r:id="rId43"/>
    <p:sldId id="327" r:id="rId44"/>
    <p:sldId id="326" r:id="rId45"/>
    <p:sldId id="325" r:id="rId46"/>
    <p:sldId id="324" r:id="rId47"/>
    <p:sldId id="323" r:id="rId48"/>
    <p:sldId id="296" r:id="rId49"/>
    <p:sldId id="317" r:id="rId50"/>
    <p:sldId id="297" r:id="rId51"/>
    <p:sldId id="298" r:id="rId52"/>
    <p:sldId id="299" r:id="rId53"/>
    <p:sldId id="300" r:id="rId54"/>
    <p:sldId id="278" r:id="rId55"/>
    <p:sldId id="279" r:id="rId56"/>
    <p:sldId id="280" r:id="rId57"/>
    <p:sldId id="281" r:id="rId58"/>
    <p:sldId id="282" r:id="rId59"/>
    <p:sldId id="283" r:id="rId60"/>
    <p:sldId id="346" r:id="rId61"/>
    <p:sldId id="318" r:id="rId62"/>
    <p:sldId id="344" r:id="rId63"/>
    <p:sldId id="345" r:id="rId64"/>
    <p:sldId id="284" r:id="rId65"/>
    <p:sldId id="285" r:id="rId66"/>
    <p:sldId id="291" r:id="rId67"/>
    <p:sldId id="315" r:id="rId68"/>
    <p:sldId id="316" r:id="rId69"/>
    <p:sldId id="292" r:id="rId70"/>
    <p:sldId id="293" r:id="rId71"/>
    <p:sldId id="294" r:id="rId72"/>
    <p:sldId id="295" r:id="rId73"/>
    <p:sldId id="302" r:id="rId74"/>
    <p:sldId id="303" r:id="rId75"/>
    <p:sldId id="304" r:id="rId76"/>
    <p:sldId id="329" r:id="rId77"/>
    <p:sldId id="330" r:id="rId78"/>
    <p:sldId id="331" r:id="rId7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pos="597" userDrawn="1">
          <p15:clr>
            <a:srgbClr val="A4A3A4"/>
          </p15:clr>
        </p15:guide>
        <p15:guide id="4"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14067"/>
    <a:srgbClr val="3F3F3F"/>
    <a:srgbClr val="014E7D"/>
    <a:srgbClr val="013657"/>
    <a:srgbClr val="01456F"/>
    <a:srgbClr val="014B79"/>
    <a:srgbClr val="0937C9"/>
    <a:srgbClr val="002774"/>
    <a:srgbClr val="929A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32" autoAdjust="0"/>
    <p:restoredTop sz="94674" autoAdjust="0"/>
  </p:normalViewPr>
  <p:slideViewPr>
    <p:cSldViewPr snapToGrid="0" showGuides="1">
      <p:cViewPr varScale="1">
        <p:scale>
          <a:sx n="42" d="100"/>
          <a:sy n="42" d="100"/>
        </p:scale>
        <p:origin x="54" y="924"/>
      </p:cViewPr>
      <p:guideLst>
        <p:guide pos="3840"/>
        <p:guide pos="597"/>
        <p:guide orient="horz" pos="216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theme" Target="theme/theme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notesMaster" Target="notesMasters/notesMaster1.xml"/><Relationship Id="rId85"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8BEDA40-91A9-49DC-B402-0EBE674AAEA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E8CBB508-5589-42E7-A433-D119AC0FFB7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72BFC85-49E4-447A-A7E3-16153CB2FE2A}" type="datetimeFigureOut">
              <a:rPr lang="en-US" smtClean="0"/>
              <a:t>5/27/2022</a:t>
            </a:fld>
            <a:endParaRPr lang="en-US" dirty="0"/>
          </a:p>
        </p:txBody>
      </p:sp>
      <p:sp>
        <p:nvSpPr>
          <p:cNvPr id="4" name="Footer Placeholder 3">
            <a:extLst>
              <a:ext uri="{FF2B5EF4-FFF2-40B4-BE49-F238E27FC236}">
                <a16:creationId xmlns:a16="http://schemas.microsoft.com/office/drawing/2014/main" id="{E9232ABA-B33A-4B3B-8412-C1773FBF3DB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AB1832E-3B48-42CB-80A7-CD8E48D52DD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F1072A3-100F-40A9-915F-8D2D9E6962D8}" type="slidenum">
              <a:rPr lang="en-US" smtClean="0"/>
              <a:t>‹#›</a:t>
            </a:fld>
            <a:endParaRPr lang="en-US" dirty="0"/>
          </a:p>
        </p:txBody>
      </p:sp>
    </p:spTree>
    <p:extLst>
      <p:ext uri="{BB962C8B-B14F-4D97-AF65-F5344CB8AC3E}">
        <p14:creationId xmlns:p14="http://schemas.microsoft.com/office/powerpoint/2010/main" val="5135371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71B50E-4C60-4F9E-B773-52059170945B}" type="datetimeFigureOut">
              <a:rPr lang="en-US" noProof="0" smtClean="0"/>
              <a:t>5/27/2022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230CFA-805A-4FD3-B3A0-DAAA5993DA17}" type="slidenum">
              <a:rPr lang="en-US" noProof="0" smtClean="0"/>
              <a:t>‹#›</a:t>
            </a:fld>
            <a:endParaRPr lang="en-US" noProof="0" dirty="0"/>
          </a:p>
        </p:txBody>
      </p:sp>
    </p:spTree>
    <p:extLst>
      <p:ext uri="{BB962C8B-B14F-4D97-AF65-F5344CB8AC3E}">
        <p14:creationId xmlns:p14="http://schemas.microsoft.com/office/powerpoint/2010/main" val="7989277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11" name="Right Triangle 10">
            <a:extLst>
              <a:ext uri="{FF2B5EF4-FFF2-40B4-BE49-F238E27FC236}">
                <a16:creationId xmlns:a16="http://schemas.microsoft.com/office/drawing/2014/main" id="{037924D2-2AB4-4BE1-9687-836615C72DFC}"/>
              </a:ext>
            </a:extLst>
          </p:cNvPr>
          <p:cNvSpPr/>
          <p:nvPr userDrawn="1"/>
        </p:nvSpPr>
        <p:spPr>
          <a:xfrm flipV="1">
            <a:off x="0" y="-6"/>
            <a:ext cx="10625328" cy="540411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6" name="Straight Connector 15">
            <a:extLst>
              <a:ext uri="{FF2B5EF4-FFF2-40B4-BE49-F238E27FC236}">
                <a16:creationId xmlns:a16="http://schemas.microsoft.com/office/drawing/2014/main" id="{A93BC534-BFA1-4292-899F-03AC711BF7C5}"/>
              </a:ext>
            </a:extLst>
          </p:cNvPr>
          <p:cNvCxnSpPr>
            <a:cxnSpLocks/>
          </p:cNvCxnSpPr>
          <p:nvPr userDrawn="1"/>
        </p:nvCxnSpPr>
        <p:spPr>
          <a:xfrm flipV="1">
            <a:off x="0" y="0"/>
            <a:ext cx="6030686" cy="300445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 name="Picture Placeholder 24">
            <a:extLst>
              <a:ext uri="{FF2B5EF4-FFF2-40B4-BE49-F238E27FC236}">
                <a16:creationId xmlns:a16="http://schemas.microsoft.com/office/drawing/2014/main" id="{73B47EE6-EDE6-4881-B456-B37D9C1ADE38}"/>
              </a:ext>
            </a:extLst>
          </p:cNvPr>
          <p:cNvSpPr>
            <a:spLocks noGrp="1"/>
          </p:cNvSpPr>
          <p:nvPr>
            <p:ph type="pic" sz="quarter" idx="13"/>
          </p:nvPr>
        </p:nvSpPr>
        <p:spPr>
          <a:xfrm>
            <a:off x="1683398" y="860944"/>
            <a:ext cx="4428523" cy="5137089"/>
          </a:xfrm>
          <a:custGeom>
            <a:avLst/>
            <a:gdLst>
              <a:gd name="connsiteX0" fmla="*/ 2214261 w 4428523"/>
              <a:gd name="connsiteY0" fmla="*/ 0 h 5137089"/>
              <a:gd name="connsiteX1" fmla="*/ 4428523 w 4428523"/>
              <a:gd name="connsiteY1" fmla="*/ 1107131 h 5137089"/>
              <a:gd name="connsiteX2" fmla="*/ 4428523 w 4428523"/>
              <a:gd name="connsiteY2" fmla="*/ 4029957 h 5137089"/>
              <a:gd name="connsiteX3" fmla="*/ 2214261 w 4428523"/>
              <a:gd name="connsiteY3" fmla="*/ 5137089 h 5137089"/>
              <a:gd name="connsiteX4" fmla="*/ 0 w 4428523"/>
              <a:gd name="connsiteY4" fmla="*/ 4029957 h 5137089"/>
              <a:gd name="connsiteX5" fmla="*/ 0 w 4428523"/>
              <a:gd name="connsiteY5" fmla="*/ 1107131 h 5137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8523" h="5137089">
                <a:moveTo>
                  <a:pt x="2214261" y="0"/>
                </a:moveTo>
                <a:lnTo>
                  <a:pt x="4428523" y="1107131"/>
                </a:lnTo>
                <a:lnTo>
                  <a:pt x="4428523" y="4029957"/>
                </a:lnTo>
                <a:lnTo>
                  <a:pt x="2214261" y="5137089"/>
                </a:lnTo>
                <a:lnTo>
                  <a:pt x="0" y="4029957"/>
                </a:lnTo>
                <a:lnTo>
                  <a:pt x="0" y="1107131"/>
                </a:lnTo>
                <a:close/>
              </a:path>
            </a:pathLst>
          </a:custGeom>
        </p:spPr>
        <p:txBody>
          <a:bodyPr wrap="square" anchor="ctr">
            <a:noAutofit/>
          </a:bodyPr>
          <a:lstStyle>
            <a:lvl1pPr marL="0" indent="0" algn="ctr">
              <a:buNone/>
              <a:defRPr>
                <a:solidFill>
                  <a:schemeClr val="tx1"/>
                </a:solidFill>
              </a:defRPr>
            </a:lvl1pPr>
          </a:lstStyle>
          <a:p>
            <a:r>
              <a:rPr lang="en-US" noProof="0" smtClean="0"/>
              <a:t>Click icon to add picture</a:t>
            </a:r>
            <a:endParaRPr lang="en-US" noProof="0" dirty="0"/>
          </a:p>
        </p:txBody>
      </p:sp>
      <p:cxnSp>
        <p:nvCxnSpPr>
          <p:cNvPr id="18" name="Straight Connector 17">
            <a:extLst>
              <a:ext uri="{FF2B5EF4-FFF2-40B4-BE49-F238E27FC236}">
                <a16:creationId xmlns:a16="http://schemas.microsoft.com/office/drawing/2014/main" id="{EBEE4DB5-5DEF-4DDB-9764-FD834B9DCAEC}"/>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title="Title">
            <a:extLst>
              <a:ext uri="{FF2B5EF4-FFF2-40B4-BE49-F238E27FC236}">
                <a16:creationId xmlns:a16="http://schemas.microsoft.com/office/drawing/2014/main" id="{A648E0EA-49ED-4F2D-A107-8FCE6301FC88}"/>
              </a:ext>
            </a:extLst>
          </p:cNvPr>
          <p:cNvSpPr>
            <a:spLocks noGrp="1"/>
          </p:cNvSpPr>
          <p:nvPr>
            <p:ph type="ctrTitle" hasCustomPrompt="1"/>
          </p:nvPr>
        </p:nvSpPr>
        <p:spPr>
          <a:xfrm>
            <a:off x="6375721" y="2006084"/>
            <a:ext cx="4853573" cy="1616252"/>
          </a:xfrm>
          <a:prstGeom prst="rect">
            <a:avLst/>
          </a:prstGeom>
        </p:spPr>
        <p:txBody>
          <a:bodyPr anchor="b">
            <a:normAutofit/>
          </a:bodyPr>
          <a:lstStyle>
            <a:lvl1pPr algn="l">
              <a:defRPr sz="4300" b="1">
                <a:solidFill>
                  <a:schemeClr val="accent1"/>
                </a:solidFill>
              </a:defRPr>
            </a:lvl1pPr>
          </a:lstStyle>
          <a:p>
            <a:r>
              <a:rPr lang="en-US" noProof="0"/>
              <a:t>Click To Edit Master Title Style</a:t>
            </a:r>
          </a:p>
        </p:txBody>
      </p:sp>
      <p:sp>
        <p:nvSpPr>
          <p:cNvPr id="3" name="Subtitle 2" title="Subtitle">
            <a:extLst>
              <a:ext uri="{FF2B5EF4-FFF2-40B4-BE49-F238E27FC236}">
                <a16:creationId xmlns:a16="http://schemas.microsoft.com/office/drawing/2014/main" id="{06317687-D49E-41F7-A330-C78C728F0D12}"/>
              </a:ext>
            </a:extLst>
          </p:cNvPr>
          <p:cNvSpPr>
            <a:spLocks noGrp="1"/>
          </p:cNvSpPr>
          <p:nvPr>
            <p:ph type="subTitle" idx="1" hasCustomPrompt="1"/>
          </p:nvPr>
        </p:nvSpPr>
        <p:spPr>
          <a:xfrm>
            <a:off x="6375214" y="3640998"/>
            <a:ext cx="4854339" cy="1257574"/>
          </a:xfrm>
          <a:prstGeom prst="rect">
            <a:avLst/>
          </a:prstGeom>
        </p:spPr>
        <p:txBody>
          <a:bodyPr/>
          <a:lstStyle>
            <a:lvl1pPr marL="0" indent="0" algn="l">
              <a:buNone/>
              <a:defRPr sz="2400" b="0" i="0" spc="300">
                <a:solidFill>
                  <a:schemeClr val="accent6"/>
                </a:solidFill>
                <a:latin typeface="+mn-lt"/>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SUBTITLE</a:t>
            </a:r>
          </a:p>
        </p:txBody>
      </p:sp>
      <p:cxnSp>
        <p:nvCxnSpPr>
          <p:cNvPr id="9" name="Straight Connector 8">
            <a:extLst>
              <a:ext uri="{FF2B5EF4-FFF2-40B4-BE49-F238E27FC236}">
                <a16:creationId xmlns:a16="http://schemas.microsoft.com/office/drawing/2014/main" id="{162849C0-AA0D-4E1A-B4B6-E6A5917AC0A5}"/>
              </a:ext>
            </a:extLst>
          </p:cNvPr>
          <p:cNvCxnSpPr>
            <a:cxnSpLocks/>
          </p:cNvCxnSpPr>
          <p:nvPr userDrawn="1"/>
        </p:nvCxnSpPr>
        <p:spPr>
          <a:xfrm flipV="1">
            <a:off x="-17837" y="4700016"/>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0045013"/>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7537" userDrawn="1">
          <p15:clr>
            <a:srgbClr val="FBAE40"/>
          </p15:clr>
        </p15:guide>
        <p15:guide id="3" pos="138" userDrawn="1">
          <p15:clr>
            <a:srgbClr val="FBAE40"/>
          </p15:clr>
        </p15:guide>
        <p15:guide id="4" orient="horz" pos="4178" userDrawn="1">
          <p15:clr>
            <a:srgbClr val="FBAE40"/>
          </p15:clr>
        </p15:guide>
        <p15:guide id="5" orient="horz" pos="142" userDrawn="1">
          <p15:clr>
            <a:srgbClr val="FBAE40"/>
          </p15:clr>
        </p15:guide>
        <p15:guide id="6" pos="2457" userDrawn="1">
          <p15:clr>
            <a:srgbClr val="FBAE40"/>
          </p15:clr>
        </p15:guide>
        <p15:guide id="7" pos="43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19" name="Right Triangle 18">
            <a:extLst>
              <a:ext uri="{FF2B5EF4-FFF2-40B4-BE49-F238E27FC236}">
                <a16:creationId xmlns:a16="http://schemas.microsoft.com/office/drawing/2014/main" id="{71D0E8AA-902F-440D-9C55-2A391C22396A}"/>
              </a:ext>
            </a:extLst>
          </p:cNvPr>
          <p:cNvSpPr/>
          <p:nvPr userDrawn="1"/>
        </p:nvSpPr>
        <p:spPr>
          <a:xfrm flipV="1">
            <a:off x="0" y="-6"/>
            <a:ext cx="10625328" cy="540411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Parallelogram 16">
            <a:extLst>
              <a:ext uri="{FF2B5EF4-FFF2-40B4-BE49-F238E27FC236}">
                <a16:creationId xmlns:a16="http://schemas.microsoft.com/office/drawing/2014/main" id="{7D937721-835D-4D84-94A3-6C79D4639514}"/>
              </a:ext>
            </a:extLst>
          </p:cNvPr>
          <p:cNvSpPr/>
          <p:nvPr userDrawn="1"/>
        </p:nvSpPr>
        <p:spPr>
          <a:xfrm rot="19958790">
            <a:off x="-637324" y="3588176"/>
            <a:ext cx="3860162" cy="1746952"/>
          </a:xfrm>
          <a:prstGeom prst="parallelogram">
            <a:avLst>
              <a:gd name="adj" fmla="val 5321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8" name="Straight Connector 17">
            <a:extLst>
              <a:ext uri="{FF2B5EF4-FFF2-40B4-BE49-F238E27FC236}">
                <a16:creationId xmlns:a16="http://schemas.microsoft.com/office/drawing/2014/main" id="{732BB30B-8262-4715-998F-AAF6A81ADFD3}"/>
              </a:ext>
            </a:extLst>
          </p:cNvPr>
          <p:cNvCxnSpPr>
            <a:cxnSpLocks/>
          </p:cNvCxnSpPr>
          <p:nvPr userDrawn="1"/>
        </p:nvCxnSpPr>
        <p:spPr>
          <a:xfrm flipV="1">
            <a:off x="0" y="1010090"/>
            <a:ext cx="1785257" cy="90750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0" name="Title 1" title="Title">
            <a:extLst>
              <a:ext uri="{FF2B5EF4-FFF2-40B4-BE49-F238E27FC236}">
                <a16:creationId xmlns:a16="http://schemas.microsoft.com/office/drawing/2014/main" id="{4D7EF399-DAA5-44EC-B712-79C755FE84CB}"/>
              </a:ext>
            </a:extLst>
          </p:cNvPr>
          <p:cNvSpPr>
            <a:spLocks noGrp="1"/>
          </p:cNvSpPr>
          <p:nvPr>
            <p:ph type="title" hasCustomPrompt="1"/>
          </p:nvPr>
        </p:nvSpPr>
        <p:spPr>
          <a:xfrm>
            <a:off x="6283842" y="1987420"/>
            <a:ext cx="4911633" cy="1789855"/>
          </a:xfrm>
          <a:prstGeom prst="rect">
            <a:avLst/>
          </a:prstGeom>
        </p:spPr>
        <p:txBody>
          <a:bodyPr anchor="b">
            <a:normAutofit/>
          </a:bodyPr>
          <a:lstStyle>
            <a:lvl1pPr>
              <a:defRPr sz="4000" b="1">
                <a:solidFill>
                  <a:schemeClr val="accent1"/>
                </a:solidFill>
                <a:latin typeface="+mj-lt"/>
                <a:cs typeface="Calibri Light" panose="020F0302020204030204" pitchFamily="34" charset="0"/>
              </a:defRPr>
            </a:lvl1pPr>
          </a:lstStyle>
          <a:p>
            <a:r>
              <a:rPr lang="en-US" noProof="0"/>
              <a:t>Click To Edit Master Title Style</a:t>
            </a:r>
          </a:p>
        </p:txBody>
      </p:sp>
      <p:sp>
        <p:nvSpPr>
          <p:cNvPr id="101" name="Text Placeholder 2" title="Subtitle">
            <a:extLst>
              <a:ext uri="{FF2B5EF4-FFF2-40B4-BE49-F238E27FC236}">
                <a16:creationId xmlns:a16="http://schemas.microsoft.com/office/drawing/2014/main" id="{26D13BFA-61B0-402F-8611-02D3DFDBEBCB}"/>
              </a:ext>
            </a:extLst>
          </p:cNvPr>
          <p:cNvSpPr>
            <a:spLocks noGrp="1"/>
          </p:cNvSpPr>
          <p:nvPr>
            <p:ph type="body" idx="1" hasCustomPrompt="1"/>
          </p:nvPr>
        </p:nvSpPr>
        <p:spPr>
          <a:xfrm>
            <a:off x="6283842" y="3792046"/>
            <a:ext cx="4911633" cy="910580"/>
          </a:xfrm>
          <a:prstGeom prst="rect">
            <a:avLst/>
          </a:prstGeom>
        </p:spPr>
        <p:txBody>
          <a:bodyPr>
            <a:normAutofit/>
          </a:bodyPr>
          <a:lstStyle>
            <a:lvl1pPr marL="0" indent="0">
              <a:buNone/>
              <a:defRPr sz="2000" b="0" i="0" spc="300">
                <a:solidFill>
                  <a:schemeClr val="accent6"/>
                </a:solidFill>
                <a:latin typeface="+mn-lt"/>
                <a:cs typeface="Calibri" panose="020F05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cxnSp>
        <p:nvCxnSpPr>
          <p:cNvPr id="21" name="Straight Connector 20">
            <a:extLst>
              <a:ext uri="{FF2B5EF4-FFF2-40B4-BE49-F238E27FC236}">
                <a16:creationId xmlns:a16="http://schemas.microsoft.com/office/drawing/2014/main" id="{DA0A0C24-D997-4E78-951F-AFB51C70EFCC}"/>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Parallelogram 24">
            <a:extLst>
              <a:ext uri="{FF2B5EF4-FFF2-40B4-BE49-F238E27FC236}">
                <a16:creationId xmlns:a16="http://schemas.microsoft.com/office/drawing/2014/main" id="{E123A0CF-50D6-46EC-8BF6-43E38AFCD588}"/>
              </a:ext>
            </a:extLst>
          </p:cNvPr>
          <p:cNvSpPr/>
          <p:nvPr userDrawn="1"/>
        </p:nvSpPr>
        <p:spPr>
          <a:xfrm>
            <a:off x="7754112" y="0"/>
            <a:ext cx="2258568" cy="742819"/>
          </a:xfrm>
          <a:prstGeom prst="parallelogram">
            <a:avLst>
              <a:gd name="adj" fmla="val 1958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cxnSp>
        <p:nvCxnSpPr>
          <p:cNvPr id="26" name="Straight Connector 25">
            <a:extLst>
              <a:ext uri="{FF2B5EF4-FFF2-40B4-BE49-F238E27FC236}">
                <a16:creationId xmlns:a16="http://schemas.microsoft.com/office/drawing/2014/main" id="{2B2F1D2E-B631-4CB1-9448-2B50F8C46316}"/>
              </a:ext>
            </a:extLst>
          </p:cNvPr>
          <p:cNvCxnSpPr>
            <a:cxnSpLocks/>
          </p:cNvCxnSpPr>
          <p:nvPr userDrawn="1"/>
        </p:nvCxnSpPr>
        <p:spPr>
          <a:xfrm flipV="1">
            <a:off x="0" y="408562"/>
            <a:ext cx="6595353" cy="340314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7" name="Picture Placeholder 26">
            <a:extLst>
              <a:ext uri="{FF2B5EF4-FFF2-40B4-BE49-F238E27FC236}">
                <a16:creationId xmlns:a16="http://schemas.microsoft.com/office/drawing/2014/main" id="{95572AA9-EFAE-4771-B1EE-47E361173778}"/>
              </a:ext>
            </a:extLst>
          </p:cNvPr>
          <p:cNvSpPr>
            <a:spLocks noGrp="1"/>
          </p:cNvSpPr>
          <p:nvPr>
            <p:ph type="pic" sz="quarter" idx="13"/>
          </p:nvPr>
        </p:nvSpPr>
        <p:spPr>
          <a:xfrm>
            <a:off x="1683398" y="860944"/>
            <a:ext cx="4428523" cy="5137089"/>
          </a:xfrm>
          <a:custGeom>
            <a:avLst/>
            <a:gdLst>
              <a:gd name="connsiteX0" fmla="*/ 2214261 w 4428523"/>
              <a:gd name="connsiteY0" fmla="*/ 0 h 5137089"/>
              <a:gd name="connsiteX1" fmla="*/ 4428523 w 4428523"/>
              <a:gd name="connsiteY1" fmla="*/ 1107131 h 5137089"/>
              <a:gd name="connsiteX2" fmla="*/ 4428523 w 4428523"/>
              <a:gd name="connsiteY2" fmla="*/ 4029957 h 5137089"/>
              <a:gd name="connsiteX3" fmla="*/ 2214261 w 4428523"/>
              <a:gd name="connsiteY3" fmla="*/ 5137089 h 5137089"/>
              <a:gd name="connsiteX4" fmla="*/ 0 w 4428523"/>
              <a:gd name="connsiteY4" fmla="*/ 4029957 h 5137089"/>
              <a:gd name="connsiteX5" fmla="*/ 0 w 4428523"/>
              <a:gd name="connsiteY5" fmla="*/ 1107131 h 5137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8523" h="5137089">
                <a:moveTo>
                  <a:pt x="2214261" y="0"/>
                </a:moveTo>
                <a:lnTo>
                  <a:pt x="4428523" y="1107131"/>
                </a:lnTo>
                <a:lnTo>
                  <a:pt x="4428523" y="4029957"/>
                </a:lnTo>
                <a:lnTo>
                  <a:pt x="2214261" y="5137089"/>
                </a:lnTo>
                <a:lnTo>
                  <a:pt x="0" y="4029957"/>
                </a:lnTo>
                <a:lnTo>
                  <a:pt x="0" y="1107131"/>
                </a:lnTo>
                <a:close/>
              </a:path>
            </a:pathLst>
          </a:custGeom>
        </p:spPr>
        <p:txBody>
          <a:bodyPr wrap="square" anchor="ctr">
            <a:noAutofit/>
          </a:bodyPr>
          <a:lstStyle>
            <a:lvl1pPr marL="0" indent="0" algn="ctr">
              <a:buNone/>
              <a:defRPr>
                <a:solidFill>
                  <a:schemeClr val="tx1"/>
                </a:solidFill>
              </a:defRPr>
            </a:lvl1pPr>
          </a:lstStyle>
          <a:p>
            <a:r>
              <a:rPr lang="en-US" noProof="0" smtClean="0"/>
              <a:t>Click icon to add picture</a:t>
            </a:r>
            <a:endParaRPr lang="en-US" noProof="0" dirty="0"/>
          </a:p>
        </p:txBody>
      </p:sp>
      <p:cxnSp>
        <p:nvCxnSpPr>
          <p:cNvPr id="16" name="Straight Connector 15">
            <a:extLst>
              <a:ext uri="{FF2B5EF4-FFF2-40B4-BE49-F238E27FC236}">
                <a16:creationId xmlns:a16="http://schemas.microsoft.com/office/drawing/2014/main" id="{5CF69447-82AD-475F-A3AE-3D7FF61DBFE2}"/>
              </a:ext>
            </a:extLst>
          </p:cNvPr>
          <p:cNvCxnSpPr>
            <a:cxnSpLocks/>
          </p:cNvCxnSpPr>
          <p:nvPr userDrawn="1"/>
        </p:nvCxnSpPr>
        <p:spPr>
          <a:xfrm flipV="1">
            <a:off x="-17837" y="5266944"/>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Parallelogram 23">
            <a:extLst>
              <a:ext uri="{FF2B5EF4-FFF2-40B4-BE49-F238E27FC236}">
                <a16:creationId xmlns:a16="http://schemas.microsoft.com/office/drawing/2014/main" id="{FC8C82F3-94EE-4B4F-A01D-993A41BC00B1}"/>
              </a:ext>
            </a:extLst>
          </p:cNvPr>
          <p:cNvSpPr/>
          <p:nvPr userDrawn="1"/>
        </p:nvSpPr>
        <p:spPr>
          <a:xfrm rot="19958790">
            <a:off x="-139035" y="3407045"/>
            <a:ext cx="1438399" cy="236580"/>
          </a:xfrm>
          <a:prstGeom prst="parallelogram">
            <a:avLst>
              <a:gd name="adj" fmla="val 53218"/>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123998309"/>
      </p:ext>
    </p:extLst>
  </p:cSld>
  <p:clrMapOvr>
    <a:masterClrMapping/>
  </p:clrMapOvr>
  <p:extLst mod="1">
    <p:ext uri="{DCECCB84-F9BA-43D5-87BE-67443E8EF086}">
      <p15:sldGuideLst xmlns:p15="http://schemas.microsoft.com/office/powerpoint/2012/main">
        <p15:guide id="1" orient="horz" pos="2183" userDrawn="1">
          <p15:clr>
            <a:srgbClr val="FBAE40"/>
          </p15:clr>
        </p15:guide>
        <p15:guide id="2" pos="3840" userDrawn="1">
          <p15:clr>
            <a:srgbClr val="FBAE40"/>
          </p15:clr>
        </p15:guide>
        <p15:guide id="3" pos="143" userDrawn="1">
          <p15:clr>
            <a:srgbClr val="FBAE40"/>
          </p15:clr>
        </p15:guide>
        <p15:guide id="4" orient="horz" pos="4170" userDrawn="1">
          <p15:clr>
            <a:srgbClr val="FBAE40"/>
          </p15:clr>
        </p15:guide>
        <p15:guide id="5" pos="7537" userDrawn="1">
          <p15:clr>
            <a:srgbClr val="FBAE40"/>
          </p15:clr>
        </p15:guide>
        <p15:guide id="6" orient="horz" pos="14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01">
    <p:spTree>
      <p:nvGrpSpPr>
        <p:cNvPr id="1" name=""/>
        <p:cNvGrpSpPr/>
        <p:nvPr/>
      </p:nvGrpSpPr>
      <p:grpSpPr>
        <a:xfrm>
          <a:off x="0" y="0"/>
          <a:ext cx="0" cy="0"/>
          <a:chOff x="0" y="0"/>
          <a:chExt cx="0" cy="0"/>
        </a:xfrm>
      </p:grpSpPr>
      <p:sp>
        <p:nvSpPr>
          <p:cNvPr id="3" name="Content Placeholder 2" title="Bullet Points">
            <a:extLst>
              <a:ext uri="{FF2B5EF4-FFF2-40B4-BE49-F238E27FC236}">
                <a16:creationId xmlns:a16="http://schemas.microsoft.com/office/drawing/2014/main" id="{BFD7EA17-BE66-4636-9684-F93562587911}"/>
              </a:ext>
            </a:extLst>
          </p:cNvPr>
          <p:cNvSpPr>
            <a:spLocks noGrp="1"/>
          </p:cNvSpPr>
          <p:nvPr>
            <p:ph idx="1"/>
          </p:nvPr>
        </p:nvSpPr>
        <p:spPr>
          <a:xfrm>
            <a:off x="531378" y="3196915"/>
            <a:ext cx="4942829" cy="2958275"/>
          </a:xfrm>
          <a:prstGeom prst="rect">
            <a:avLst/>
          </a:prstGeom>
        </p:spPr>
        <p:txBody>
          <a:bodyPr>
            <a:normAutofit/>
          </a:bodyPr>
          <a:lstStyle>
            <a:lvl1pPr>
              <a:buClr>
                <a:schemeClr val="accent2"/>
              </a:buClr>
              <a:defRPr sz="2400">
                <a:solidFill>
                  <a:schemeClr val="tx1"/>
                </a:solidFill>
              </a:defRPr>
            </a:lvl1pPr>
            <a:lvl2pPr>
              <a:buClr>
                <a:schemeClr val="accent2"/>
              </a:buClr>
              <a:defRPr sz="2000">
                <a:solidFill>
                  <a:schemeClr val="tx1"/>
                </a:solidFill>
              </a:defRPr>
            </a:lvl2pPr>
            <a:lvl3pPr>
              <a:buClr>
                <a:schemeClr val="accent2"/>
              </a:buClr>
              <a:defRPr sz="1800">
                <a:solidFill>
                  <a:schemeClr val="tx1"/>
                </a:solidFill>
              </a:defRPr>
            </a:lvl3pPr>
            <a:lvl4pPr>
              <a:buClr>
                <a:schemeClr val="accent2"/>
              </a:buClr>
              <a:defRPr sz="1600">
                <a:solidFill>
                  <a:schemeClr val="tx1"/>
                </a:solidFill>
              </a:defRPr>
            </a:lvl4pPr>
            <a:lvl5pPr>
              <a:buClr>
                <a:schemeClr val="accent2"/>
              </a:buClr>
              <a:defRPr sz="1600">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4" name="Right Triangle 23">
            <a:extLst>
              <a:ext uri="{FF2B5EF4-FFF2-40B4-BE49-F238E27FC236}">
                <a16:creationId xmlns:a16="http://schemas.microsoft.com/office/drawing/2014/main" id="{BD6ACE60-499D-41AB-89C4-D537D7C3D22A}"/>
              </a:ext>
            </a:extLst>
          </p:cNvPr>
          <p:cNvSpPr/>
          <p:nvPr userDrawn="1"/>
        </p:nvSpPr>
        <p:spPr>
          <a:xfrm flipH="1" flipV="1">
            <a:off x="1839686" y="-6"/>
            <a:ext cx="10352314" cy="5638806"/>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Parallelogram 24">
            <a:extLst>
              <a:ext uri="{FF2B5EF4-FFF2-40B4-BE49-F238E27FC236}">
                <a16:creationId xmlns:a16="http://schemas.microsoft.com/office/drawing/2014/main" id="{18C08F43-D42B-4CF1-912F-BC83D72AB415}"/>
              </a:ext>
            </a:extLst>
          </p:cNvPr>
          <p:cNvSpPr/>
          <p:nvPr userDrawn="1"/>
        </p:nvSpPr>
        <p:spPr>
          <a:xfrm flipH="1">
            <a:off x="2978150" y="-5"/>
            <a:ext cx="4121150" cy="1308105"/>
          </a:xfrm>
          <a:prstGeom prst="parallelogram">
            <a:avLst>
              <a:gd name="adj" fmla="val 1863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cxnSp>
        <p:nvCxnSpPr>
          <p:cNvPr id="34" name="Straight Connector 33">
            <a:extLst>
              <a:ext uri="{FF2B5EF4-FFF2-40B4-BE49-F238E27FC236}">
                <a16:creationId xmlns:a16="http://schemas.microsoft.com/office/drawing/2014/main" id="{1411C731-2333-41B0-927A-0A48EEC79964}"/>
              </a:ext>
            </a:extLst>
          </p:cNvPr>
          <p:cNvCxnSpPr>
            <a:cxnSpLocks/>
          </p:cNvCxnSpPr>
          <p:nvPr userDrawn="1"/>
        </p:nvCxnSpPr>
        <p:spPr>
          <a:xfrm flipV="1">
            <a:off x="6375400" y="5047077"/>
            <a:ext cx="1524574" cy="1803400"/>
          </a:xfrm>
          <a:prstGeom prst="line">
            <a:avLst/>
          </a:prstGeom>
          <a:ln>
            <a:solidFill>
              <a:srgbClr val="EAB200"/>
            </a:solidFill>
          </a:ln>
        </p:spPr>
        <p:style>
          <a:lnRef idx="1">
            <a:schemeClr val="accent1"/>
          </a:lnRef>
          <a:fillRef idx="0">
            <a:schemeClr val="accent1"/>
          </a:fillRef>
          <a:effectRef idx="0">
            <a:schemeClr val="accent1"/>
          </a:effectRef>
          <a:fontRef idx="minor">
            <a:schemeClr val="tx1"/>
          </a:fontRef>
        </p:style>
      </p:cxnSp>
      <p:sp>
        <p:nvSpPr>
          <p:cNvPr id="5" name="Text Placeholder 4" title="Subtitle">
            <a:extLst>
              <a:ext uri="{FF2B5EF4-FFF2-40B4-BE49-F238E27FC236}">
                <a16:creationId xmlns:a16="http://schemas.microsoft.com/office/drawing/2014/main" id="{D71EE635-EA0C-4139-8160-AE1EAD13AAEB}"/>
              </a:ext>
            </a:extLst>
          </p:cNvPr>
          <p:cNvSpPr>
            <a:spLocks noGrp="1"/>
          </p:cNvSpPr>
          <p:nvPr userDrawn="1">
            <p:ph type="body" sz="quarter" idx="13" hasCustomPrompt="1"/>
          </p:nvPr>
        </p:nvSpPr>
        <p:spPr>
          <a:xfrm>
            <a:off x="531379" y="2563477"/>
            <a:ext cx="7342631" cy="608895"/>
          </a:xfrm>
          <a:prstGeom prst="rect">
            <a:avLst/>
          </a:prstGeom>
        </p:spPr>
        <p:txBody>
          <a:bodyPr/>
          <a:lstStyle>
            <a:lvl1pPr marL="0" indent="0">
              <a:buNone/>
              <a:defRPr sz="2000" spc="300">
                <a:solidFill>
                  <a:schemeClr val="accent6"/>
                </a:solidFill>
              </a:defRPr>
            </a:lvl1pPr>
            <a:lvl2pPr marL="457200" indent="0">
              <a:buNone/>
              <a:defRPr/>
            </a:lvl2pPr>
          </a:lstStyle>
          <a:p>
            <a:pPr lvl="0"/>
            <a:r>
              <a:rPr lang="en-US" noProof="0"/>
              <a:t>CLICK TO SUBTITLE STYLE</a:t>
            </a:r>
          </a:p>
        </p:txBody>
      </p:sp>
      <p:sp>
        <p:nvSpPr>
          <p:cNvPr id="2" name="Title 1" title="Title ">
            <a:extLst>
              <a:ext uri="{FF2B5EF4-FFF2-40B4-BE49-F238E27FC236}">
                <a16:creationId xmlns:a16="http://schemas.microsoft.com/office/drawing/2014/main" id="{20237B57-91C6-4F8B-8AA0-18FA50B0FD1D}"/>
              </a:ext>
            </a:extLst>
          </p:cNvPr>
          <p:cNvSpPr>
            <a:spLocks noGrp="1"/>
          </p:cNvSpPr>
          <p:nvPr userDrawn="1">
            <p:ph type="title" hasCustomPrompt="1"/>
          </p:nvPr>
        </p:nvSpPr>
        <p:spPr>
          <a:xfrm>
            <a:off x="531378" y="1308484"/>
            <a:ext cx="7342622" cy="1215566"/>
          </a:xfrm>
          <a:prstGeom prst="rect">
            <a:avLst/>
          </a:prstGeom>
        </p:spPr>
        <p:txBody>
          <a:bodyPr anchor="b">
            <a:normAutofit/>
          </a:bodyPr>
          <a:lstStyle>
            <a:lvl1pPr>
              <a:defRPr sz="4400" b="1">
                <a:solidFill>
                  <a:schemeClr val="accent1"/>
                </a:solidFill>
              </a:defRPr>
            </a:lvl1pPr>
          </a:lstStyle>
          <a:p>
            <a:r>
              <a:rPr lang="en-US" noProof="0"/>
              <a:t>Click to Edit </a:t>
            </a:r>
            <a:br>
              <a:rPr lang="en-US" noProof="0"/>
            </a:br>
            <a:r>
              <a:rPr lang="en-US" noProof="0"/>
              <a:t>Master Title Style </a:t>
            </a:r>
          </a:p>
        </p:txBody>
      </p:sp>
      <p:sp>
        <p:nvSpPr>
          <p:cNvPr id="15" name="Picture Placeholder 14">
            <a:extLst>
              <a:ext uri="{FF2B5EF4-FFF2-40B4-BE49-F238E27FC236}">
                <a16:creationId xmlns:a16="http://schemas.microsoft.com/office/drawing/2014/main" id="{FE1FADFB-0A3D-40F7-9B40-368DECD971E1}"/>
              </a:ext>
            </a:extLst>
          </p:cNvPr>
          <p:cNvSpPr>
            <a:spLocks noGrp="1"/>
          </p:cNvSpPr>
          <p:nvPr>
            <p:ph type="pic" sz="quarter" idx="10"/>
          </p:nvPr>
        </p:nvSpPr>
        <p:spPr>
          <a:xfrm>
            <a:off x="6604000" y="0"/>
            <a:ext cx="5588000" cy="6872249"/>
          </a:xfrm>
          <a:custGeom>
            <a:avLst/>
            <a:gdLst>
              <a:gd name="connsiteX0" fmla="*/ 3876237 w 5588000"/>
              <a:gd name="connsiteY0" fmla="*/ 5431883 h 6872249"/>
              <a:gd name="connsiteX1" fmla="*/ 4953000 w 5588000"/>
              <a:gd name="connsiteY1" fmla="*/ 5431883 h 6872249"/>
              <a:gd name="connsiteX2" fmla="*/ 3769163 w 5588000"/>
              <a:gd name="connsiteY2" fmla="*/ 6872249 h 6872249"/>
              <a:gd name="connsiteX3" fmla="*/ 2692400 w 5588000"/>
              <a:gd name="connsiteY3" fmla="*/ 6872249 h 6872249"/>
              <a:gd name="connsiteX4" fmla="*/ 2479230 w 5588000"/>
              <a:gd name="connsiteY4" fmla="*/ 2870200 h 6872249"/>
              <a:gd name="connsiteX5" fmla="*/ 3175000 w 5588000"/>
              <a:gd name="connsiteY5" fmla="*/ 2870200 h 6872249"/>
              <a:gd name="connsiteX6" fmla="*/ 1965770 w 5588000"/>
              <a:gd name="connsiteY6" fmla="*/ 4310566 h 6872249"/>
              <a:gd name="connsiteX7" fmla="*/ 1270000 w 5588000"/>
              <a:gd name="connsiteY7" fmla="*/ 4310566 h 6872249"/>
              <a:gd name="connsiteX8" fmla="*/ 5575300 w 5588000"/>
              <a:gd name="connsiteY8" fmla="*/ 139700 h 6872249"/>
              <a:gd name="connsiteX9" fmla="*/ 5575300 w 5588000"/>
              <a:gd name="connsiteY9" fmla="*/ 3238583 h 6872249"/>
              <a:gd name="connsiteX10" fmla="*/ 2571663 w 5588000"/>
              <a:gd name="connsiteY10" fmla="*/ 6858000 h 6872249"/>
              <a:gd name="connsiteX11" fmla="*/ 0 w 5588000"/>
              <a:gd name="connsiteY11" fmla="*/ 6858000 h 6872249"/>
              <a:gd name="connsiteX12" fmla="*/ 4256761 w 5588000"/>
              <a:gd name="connsiteY12" fmla="*/ 0 h 6872249"/>
              <a:gd name="connsiteX13" fmla="*/ 5588000 w 5588000"/>
              <a:gd name="connsiteY13" fmla="*/ 0 h 6872249"/>
              <a:gd name="connsiteX14" fmla="*/ 3274339 w 5588000"/>
              <a:gd name="connsiteY14" fmla="*/ 2755900 h 6872249"/>
              <a:gd name="connsiteX15" fmla="*/ 1943100 w 5588000"/>
              <a:gd name="connsiteY15" fmla="*/ 2755900 h 6872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588000" h="6872249">
                <a:moveTo>
                  <a:pt x="3876237" y="5431883"/>
                </a:moveTo>
                <a:lnTo>
                  <a:pt x="4953000" y="5431883"/>
                </a:lnTo>
                <a:lnTo>
                  <a:pt x="3769163" y="6872249"/>
                </a:lnTo>
                <a:lnTo>
                  <a:pt x="2692400" y="6872249"/>
                </a:lnTo>
                <a:close/>
                <a:moveTo>
                  <a:pt x="2479230" y="2870200"/>
                </a:moveTo>
                <a:lnTo>
                  <a:pt x="3175000" y="2870200"/>
                </a:lnTo>
                <a:lnTo>
                  <a:pt x="1965770" y="4310566"/>
                </a:lnTo>
                <a:lnTo>
                  <a:pt x="1270000" y="4310566"/>
                </a:lnTo>
                <a:close/>
                <a:moveTo>
                  <a:pt x="5575300" y="139700"/>
                </a:moveTo>
                <a:lnTo>
                  <a:pt x="5575300" y="3238583"/>
                </a:lnTo>
                <a:lnTo>
                  <a:pt x="2571663" y="6858000"/>
                </a:lnTo>
                <a:lnTo>
                  <a:pt x="0" y="6858000"/>
                </a:lnTo>
                <a:close/>
                <a:moveTo>
                  <a:pt x="4256761" y="0"/>
                </a:moveTo>
                <a:lnTo>
                  <a:pt x="5588000" y="0"/>
                </a:lnTo>
                <a:lnTo>
                  <a:pt x="3274339" y="2755900"/>
                </a:lnTo>
                <a:lnTo>
                  <a:pt x="1943100" y="2755900"/>
                </a:lnTo>
                <a:close/>
              </a:path>
            </a:pathLst>
          </a:custGeom>
          <a:solidFill>
            <a:schemeClr val="bg1">
              <a:lumMod val="85000"/>
            </a:schemeClr>
          </a:solidFill>
        </p:spPr>
        <p:txBody>
          <a:bodyPr wrap="square" anchor="ctr">
            <a:noAutofit/>
          </a:bodyPr>
          <a:lstStyle>
            <a:lvl1pPr marL="0" indent="0" algn="ctr">
              <a:buNone/>
              <a:defRPr>
                <a:solidFill>
                  <a:schemeClr val="tx1"/>
                </a:solidFill>
              </a:defRPr>
            </a:lvl1pPr>
          </a:lstStyle>
          <a:p>
            <a:r>
              <a:rPr lang="en-US" noProof="0" smtClean="0"/>
              <a:t>Click icon to add picture</a:t>
            </a:r>
            <a:endParaRPr lang="en-US" noProof="0" dirty="0"/>
          </a:p>
        </p:txBody>
      </p:sp>
      <p:sp>
        <p:nvSpPr>
          <p:cNvPr id="4" name="Footer Placeholder 3">
            <a:extLst>
              <a:ext uri="{FF2B5EF4-FFF2-40B4-BE49-F238E27FC236}">
                <a16:creationId xmlns:a16="http://schemas.microsoft.com/office/drawing/2014/main" id="{5ADB14A5-A767-774C-85B8-68EF914689F6}"/>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D4B9B51B-EAA9-4B4D-A4F6-470CD95DAA79}"/>
              </a:ext>
            </a:extLst>
          </p:cNvPr>
          <p:cNvSpPr>
            <a:spLocks noGrp="1"/>
          </p:cNvSpPr>
          <p:nvPr>
            <p:ph type="sldNum" sz="quarter" idx="15"/>
          </p:nvPr>
        </p:nvSpPr>
        <p:spPr/>
        <p:txBody>
          <a:bodyPr/>
          <a:lstStyle/>
          <a:p>
            <a:fld id="{8699F50C-BE38-4BD0-BA84-9B090E1F2B9B}" type="slidenum">
              <a:rPr lang="en-US" noProof="0" smtClean="0"/>
              <a:t>‹#›</a:t>
            </a:fld>
            <a:endParaRPr lang="en-US" noProof="0" dirty="0"/>
          </a:p>
        </p:txBody>
      </p:sp>
    </p:spTree>
    <p:extLst>
      <p:ext uri="{BB962C8B-B14F-4D97-AF65-F5344CB8AC3E}">
        <p14:creationId xmlns:p14="http://schemas.microsoft.com/office/powerpoint/2010/main" val="3442230584"/>
      </p:ext>
    </p:extLst>
  </p:cSld>
  <p:clrMapOvr>
    <a:masterClrMapping/>
  </p:clrMapOvr>
  <p:extLst mod="1">
    <p:ext uri="{DCECCB84-F9BA-43D5-87BE-67443E8EF086}">
      <p15:sldGuideLst xmlns:p15="http://schemas.microsoft.com/office/powerpoint/2012/main">
        <p15:guide id="1" orient="horz" pos="142">
          <p15:clr>
            <a:srgbClr val="FBAE40"/>
          </p15:clr>
        </p15:guide>
        <p15:guide id="2" pos="3840">
          <p15:clr>
            <a:srgbClr val="FBAE40"/>
          </p15:clr>
        </p15:guide>
        <p15:guide id="3" pos="41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02">
    <p:spTree>
      <p:nvGrpSpPr>
        <p:cNvPr id="1" name=""/>
        <p:cNvGrpSpPr/>
        <p:nvPr/>
      </p:nvGrpSpPr>
      <p:grpSpPr>
        <a:xfrm>
          <a:off x="0" y="0"/>
          <a:ext cx="0" cy="0"/>
          <a:chOff x="0" y="0"/>
          <a:chExt cx="0" cy="0"/>
        </a:xfrm>
      </p:grpSpPr>
      <p:sp>
        <p:nvSpPr>
          <p:cNvPr id="35" name="Right Triangle 34">
            <a:extLst>
              <a:ext uri="{FF2B5EF4-FFF2-40B4-BE49-F238E27FC236}">
                <a16:creationId xmlns:a16="http://schemas.microsoft.com/office/drawing/2014/main" id="{805F1696-7D6B-4055-94C3-E4C179F63596}"/>
              </a:ext>
            </a:extLst>
          </p:cNvPr>
          <p:cNvSpPr/>
          <p:nvPr userDrawn="1"/>
        </p:nvSpPr>
        <p:spPr>
          <a:xfrm flipH="1" flipV="1">
            <a:off x="1839686" y="-6"/>
            <a:ext cx="10352314" cy="5638806"/>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Picture Placeholder 17">
            <a:extLst>
              <a:ext uri="{FF2B5EF4-FFF2-40B4-BE49-F238E27FC236}">
                <a16:creationId xmlns:a16="http://schemas.microsoft.com/office/drawing/2014/main" id="{8B9EC3A9-7039-403A-9414-429521308AE7}"/>
              </a:ext>
            </a:extLst>
          </p:cNvPr>
          <p:cNvSpPr>
            <a:spLocks noGrp="1"/>
          </p:cNvSpPr>
          <p:nvPr>
            <p:ph type="pic" sz="quarter" idx="14"/>
          </p:nvPr>
        </p:nvSpPr>
        <p:spPr>
          <a:xfrm>
            <a:off x="6170177" y="1435100"/>
            <a:ext cx="6021821" cy="5422900"/>
          </a:xfrm>
          <a:custGeom>
            <a:avLst/>
            <a:gdLst>
              <a:gd name="connsiteX0" fmla="*/ 6021821 w 6021821"/>
              <a:gd name="connsiteY0" fmla="*/ 0 h 5422900"/>
              <a:gd name="connsiteX1" fmla="*/ 6021821 w 6021821"/>
              <a:gd name="connsiteY1" fmla="*/ 5422900 h 5422900"/>
              <a:gd name="connsiteX2" fmla="*/ 0 w 6021821"/>
              <a:gd name="connsiteY2" fmla="*/ 5422900 h 5422900"/>
            </a:gdLst>
            <a:ahLst/>
            <a:cxnLst>
              <a:cxn ang="0">
                <a:pos x="connsiteX0" y="connsiteY0"/>
              </a:cxn>
              <a:cxn ang="0">
                <a:pos x="connsiteX1" y="connsiteY1"/>
              </a:cxn>
              <a:cxn ang="0">
                <a:pos x="connsiteX2" y="connsiteY2"/>
              </a:cxn>
            </a:cxnLst>
            <a:rect l="l" t="t" r="r" b="b"/>
            <a:pathLst>
              <a:path w="6021821" h="5422900">
                <a:moveTo>
                  <a:pt x="6021821" y="0"/>
                </a:moveTo>
                <a:lnTo>
                  <a:pt x="6021821" y="5422900"/>
                </a:lnTo>
                <a:lnTo>
                  <a:pt x="0" y="5422900"/>
                </a:lnTo>
                <a:close/>
              </a:path>
            </a:pathLst>
          </a:custGeom>
          <a:solidFill>
            <a:schemeClr val="bg1">
              <a:lumMod val="85000"/>
            </a:schemeClr>
          </a:solidFill>
        </p:spPr>
        <p:txBody>
          <a:bodyPr wrap="square" rIns="365760" anchor="ctr">
            <a:noAutofit/>
          </a:bodyPr>
          <a:lstStyle>
            <a:lvl1pPr marL="0" indent="0" algn="r">
              <a:buNone/>
              <a:defRPr>
                <a:solidFill>
                  <a:schemeClr val="tx1"/>
                </a:solidFill>
              </a:defRPr>
            </a:lvl1pPr>
          </a:lstStyle>
          <a:p>
            <a:r>
              <a:rPr lang="en-US" noProof="0" smtClean="0"/>
              <a:t>Click icon to add picture</a:t>
            </a:r>
            <a:endParaRPr lang="en-US" noProof="0" dirty="0"/>
          </a:p>
        </p:txBody>
      </p:sp>
      <p:sp>
        <p:nvSpPr>
          <p:cNvPr id="3" name="Content Placeholder 2" title="Bullet Points">
            <a:extLst>
              <a:ext uri="{FF2B5EF4-FFF2-40B4-BE49-F238E27FC236}">
                <a16:creationId xmlns:a16="http://schemas.microsoft.com/office/drawing/2014/main" id="{BFD7EA17-BE66-4636-9684-F93562587911}"/>
              </a:ext>
            </a:extLst>
          </p:cNvPr>
          <p:cNvSpPr>
            <a:spLocks noGrp="1"/>
          </p:cNvSpPr>
          <p:nvPr>
            <p:ph idx="1"/>
          </p:nvPr>
        </p:nvSpPr>
        <p:spPr>
          <a:xfrm>
            <a:off x="531378" y="3196915"/>
            <a:ext cx="4942829" cy="2958275"/>
          </a:xfrm>
          <a:prstGeom prst="rect">
            <a:avLst/>
          </a:prstGeom>
        </p:spPr>
        <p:txBody>
          <a:bodyPr>
            <a:normAutofit/>
          </a:bodyPr>
          <a:lstStyle>
            <a:lvl1pPr>
              <a:buClr>
                <a:schemeClr val="accent2"/>
              </a:buClr>
              <a:defRPr sz="2400">
                <a:solidFill>
                  <a:schemeClr val="tx1"/>
                </a:solidFill>
              </a:defRPr>
            </a:lvl1pPr>
            <a:lvl2pPr>
              <a:buClr>
                <a:schemeClr val="accent2"/>
              </a:buClr>
              <a:defRPr sz="2000">
                <a:solidFill>
                  <a:schemeClr val="tx1"/>
                </a:solidFill>
              </a:defRPr>
            </a:lvl2pPr>
            <a:lvl3pPr>
              <a:buClr>
                <a:schemeClr val="accent2"/>
              </a:buClr>
              <a:defRPr sz="1800">
                <a:solidFill>
                  <a:schemeClr val="tx1"/>
                </a:solidFill>
              </a:defRPr>
            </a:lvl3pPr>
            <a:lvl4pPr>
              <a:buClr>
                <a:schemeClr val="accent2"/>
              </a:buClr>
              <a:defRPr sz="1600">
                <a:solidFill>
                  <a:schemeClr val="tx1"/>
                </a:solidFill>
              </a:defRPr>
            </a:lvl4pPr>
            <a:lvl5pPr>
              <a:buClr>
                <a:schemeClr val="accent2"/>
              </a:buClr>
              <a:defRPr sz="1600">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5" name="Parallelogram 24">
            <a:extLst>
              <a:ext uri="{FF2B5EF4-FFF2-40B4-BE49-F238E27FC236}">
                <a16:creationId xmlns:a16="http://schemas.microsoft.com/office/drawing/2014/main" id="{18C08F43-D42B-4CF1-912F-BC83D72AB415}"/>
              </a:ext>
            </a:extLst>
          </p:cNvPr>
          <p:cNvSpPr/>
          <p:nvPr userDrawn="1"/>
        </p:nvSpPr>
        <p:spPr>
          <a:xfrm flipH="1">
            <a:off x="2978150" y="-5"/>
            <a:ext cx="4121150" cy="1308105"/>
          </a:xfrm>
          <a:prstGeom prst="parallelogram">
            <a:avLst>
              <a:gd name="adj" fmla="val 1863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cxnSp>
        <p:nvCxnSpPr>
          <p:cNvPr id="34" name="Straight Connector 33">
            <a:extLst>
              <a:ext uri="{FF2B5EF4-FFF2-40B4-BE49-F238E27FC236}">
                <a16:creationId xmlns:a16="http://schemas.microsoft.com/office/drawing/2014/main" id="{1411C731-2333-41B0-927A-0A48EEC79964}"/>
              </a:ext>
            </a:extLst>
          </p:cNvPr>
          <p:cNvCxnSpPr>
            <a:cxnSpLocks/>
          </p:cNvCxnSpPr>
          <p:nvPr userDrawn="1"/>
        </p:nvCxnSpPr>
        <p:spPr>
          <a:xfrm flipV="1">
            <a:off x="10352314" y="1185452"/>
            <a:ext cx="1839685" cy="1633948"/>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title="Subtitle">
            <a:extLst>
              <a:ext uri="{FF2B5EF4-FFF2-40B4-BE49-F238E27FC236}">
                <a16:creationId xmlns:a16="http://schemas.microsoft.com/office/drawing/2014/main" id="{D71EE635-EA0C-4139-8160-AE1EAD13AAEB}"/>
              </a:ext>
            </a:extLst>
          </p:cNvPr>
          <p:cNvSpPr>
            <a:spLocks noGrp="1"/>
          </p:cNvSpPr>
          <p:nvPr userDrawn="1">
            <p:ph type="body" sz="quarter" idx="13" hasCustomPrompt="1"/>
          </p:nvPr>
        </p:nvSpPr>
        <p:spPr>
          <a:xfrm>
            <a:off x="531379" y="2563477"/>
            <a:ext cx="7342621" cy="608895"/>
          </a:xfrm>
          <a:prstGeom prst="rect">
            <a:avLst/>
          </a:prstGeom>
        </p:spPr>
        <p:txBody>
          <a:bodyPr/>
          <a:lstStyle>
            <a:lvl1pPr marL="0" indent="0">
              <a:buNone/>
              <a:defRPr sz="2000" spc="300">
                <a:solidFill>
                  <a:schemeClr val="accent6"/>
                </a:solidFill>
              </a:defRPr>
            </a:lvl1pPr>
            <a:lvl2pPr marL="457200" indent="0">
              <a:buNone/>
              <a:defRPr/>
            </a:lvl2pPr>
          </a:lstStyle>
          <a:p>
            <a:pPr lvl="0"/>
            <a:r>
              <a:rPr lang="en-US" noProof="0"/>
              <a:t>CLICK TO SUBTITLE STYLE</a:t>
            </a:r>
          </a:p>
        </p:txBody>
      </p:sp>
      <p:sp>
        <p:nvSpPr>
          <p:cNvPr id="17" name="TextBox 16">
            <a:extLst>
              <a:ext uri="{FF2B5EF4-FFF2-40B4-BE49-F238E27FC236}">
                <a16:creationId xmlns:a16="http://schemas.microsoft.com/office/drawing/2014/main" id="{3EB154C1-CE47-4220-9832-4FD0868A64A8}"/>
              </a:ext>
            </a:extLst>
          </p:cNvPr>
          <p:cNvSpPr txBox="1"/>
          <p:nvPr userDrawn="1"/>
        </p:nvSpPr>
        <p:spPr>
          <a:xfrm>
            <a:off x="11073384" y="237744"/>
            <a:ext cx="814647" cy="615553"/>
          </a:xfrm>
          <a:prstGeom prst="rect">
            <a:avLst/>
          </a:prstGeom>
          <a:noFill/>
        </p:spPr>
        <p:txBody>
          <a:bodyPr wrap="none" rtlCol="0">
            <a:spAutoFit/>
          </a:bodyPr>
          <a:lstStyle/>
          <a:p>
            <a:r>
              <a:rPr lang="en-US" sz="3400" b="1" noProof="0" dirty="0">
                <a:solidFill>
                  <a:schemeClr val="accent1"/>
                </a:solidFill>
                <a:latin typeface="Arial Black" panose="020B0A04020102020204" pitchFamily="34" charset="0"/>
              </a:rPr>
              <a:t>FR</a:t>
            </a:r>
          </a:p>
        </p:txBody>
      </p:sp>
      <p:sp>
        <p:nvSpPr>
          <p:cNvPr id="19" name="Title 1" title="Title ">
            <a:extLst>
              <a:ext uri="{FF2B5EF4-FFF2-40B4-BE49-F238E27FC236}">
                <a16:creationId xmlns:a16="http://schemas.microsoft.com/office/drawing/2014/main" id="{2DB9D671-9FC8-4306-96B7-D9D585694B83}"/>
              </a:ext>
            </a:extLst>
          </p:cNvPr>
          <p:cNvSpPr>
            <a:spLocks noGrp="1"/>
          </p:cNvSpPr>
          <p:nvPr>
            <p:ph type="title" hasCustomPrompt="1"/>
          </p:nvPr>
        </p:nvSpPr>
        <p:spPr>
          <a:xfrm>
            <a:off x="531378" y="1308484"/>
            <a:ext cx="7342622" cy="1215566"/>
          </a:xfrm>
          <a:prstGeom prst="rect">
            <a:avLst/>
          </a:prstGeom>
        </p:spPr>
        <p:txBody>
          <a:bodyPr anchor="b">
            <a:normAutofit/>
          </a:bodyPr>
          <a:lstStyle>
            <a:lvl1pPr>
              <a:defRPr sz="4400" b="1">
                <a:solidFill>
                  <a:schemeClr val="accent1"/>
                </a:solidFill>
              </a:defRPr>
            </a:lvl1pPr>
          </a:lstStyle>
          <a:p>
            <a:r>
              <a:rPr lang="en-US" noProof="0"/>
              <a:t>Click to Edit </a:t>
            </a:r>
            <a:br>
              <a:rPr lang="en-US" noProof="0"/>
            </a:br>
            <a:r>
              <a:rPr lang="en-US" noProof="0"/>
              <a:t>Master Title Style </a:t>
            </a:r>
          </a:p>
        </p:txBody>
      </p:sp>
      <p:sp>
        <p:nvSpPr>
          <p:cNvPr id="2" name="Footer Placeholder 1">
            <a:extLst>
              <a:ext uri="{FF2B5EF4-FFF2-40B4-BE49-F238E27FC236}">
                <a16:creationId xmlns:a16="http://schemas.microsoft.com/office/drawing/2014/main" id="{6E55A0B9-F639-8643-9C4D-B93B8EE21A79}"/>
              </a:ext>
            </a:extLst>
          </p:cNvPr>
          <p:cNvSpPr>
            <a:spLocks noGrp="1"/>
          </p:cNvSpPr>
          <p:nvPr>
            <p:ph type="ftr" sz="quarter" idx="15"/>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D0C29282-8AC7-494D-9A8E-A26C7F69948F}"/>
              </a:ext>
            </a:extLst>
          </p:cNvPr>
          <p:cNvSpPr>
            <a:spLocks noGrp="1"/>
          </p:cNvSpPr>
          <p:nvPr>
            <p:ph type="sldNum" sz="quarter" idx="16"/>
          </p:nvPr>
        </p:nvSpPr>
        <p:spPr/>
        <p:txBody>
          <a:bodyPr/>
          <a:lstStyle/>
          <a:p>
            <a:fld id="{8699F50C-BE38-4BD0-BA84-9B090E1F2B9B}" type="slidenum">
              <a:rPr lang="en-US" noProof="0" smtClean="0"/>
              <a:t>‹#›</a:t>
            </a:fld>
            <a:endParaRPr lang="en-US" noProof="0" dirty="0"/>
          </a:p>
        </p:txBody>
      </p:sp>
    </p:spTree>
    <p:extLst>
      <p:ext uri="{BB962C8B-B14F-4D97-AF65-F5344CB8AC3E}">
        <p14:creationId xmlns:p14="http://schemas.microsoft.com/office/powerpoint/2010/main" val="4283110927"/>
      </p:ext>
    </p:extLst>
  </p:cSld>
  <p:clrMapOvr>
    <a:masterClrMapping/>
  </p:clrMapOvr>
  <p:extLst mod="1">
    <p:ext uri="{DCECCB84-F9BA-43D5-87BE-67443E8EF086}">
      <p15:sldGuideLst xmlns:p15="http://schemas.microsoft.com/office/powerpoint/2012/main">
        <p15:guide id="1" orient="horz" pos="142">
          <p15:clr>
            <a:srgbClr val="FBAE40"/>
          </p15:clr>
        </p15:guide>
        <p15:guide id="2" pos="3840">
          <p15:clr>
            <a:srgbClr val="FBAE40"/>
          </p15:clr>
        </p15:guide>
        <p15:guide id="3" pos="41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ion with Subtitle">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01AF1CF9-9F46-4541-8FF1-B9C53244EE1A}"/>
              </a:ext>
            </a:extLst>
          </p:cNvPr>
          <p:cNvCxnSpPr>
            <a:cxnSpLocks/>
          </p:cNvCxnSpPr>
          <p:nvPr userDrawn="1"/>
        </p:nvCxnSpPr>
        <p:spPr>
          <a:xfrm flipH="1" flipV="1">
            <a:off x="-9247" y="3633967"/>
            <a:ext cx="1912619" cy="1572989"/>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AB0E1BA4-80FE-4826-BA2F-083C3A5BB7FA}"/>
              </a:ext>
            </a:extLst>
          </p:cNvPr>
          <p:cNvGrpSpPr/>
          <p:nvPr userDrawn="1"/>
        </p:nvGrpSpPr>
        <p:grpSpPr>
          <a:xfrm flipH="1">
            <a:off x="7561328" y="0"/>
            <a:ext cx="4831840" cy="3541007"/>
            <a:chOff x="-192127" y="-2"/>
            <a:chExt cx="4831840" cy="3367272"/>
          </a:xfrm>
        </p:grpSpPr>
        <p:sp>
          <p:nvSpPr>
            <p:cNvPr id="26" name="Diagonal Stripe 25">
              <a:extLst>
                <a:ext uri="{FF2B5EF4-FFF2-40B4-BE49-F238E27FC236}">
                  <a16:creationId xmlns:a16="http://schemas.microsoft.com/office/drawing/2014/main" id="{0697993E-CD44-40B9-805C-77BC608618A7}"/>
                </a:ext>
              </a:extLst>
            </p:cNvPr>
            <p:cNvSpPr/>
            <p:nvPr userDrawn="1"/>
          </p:nvSpPr>
          <p:spPr>
            <a:xfrm>
              <a:off x="0" y="-1"/>
              <a:ext cx="4639713" cy="3367271"/>
            </a:xfrm>
            <a:prstGeom prst="diagStripe">
              <a:avLst>
                <a:gd name="adj" fmla="val 5120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cxnSp>
          <p:nvCxnSpPr>
            <p:cNvPr id="28" name="Straight Connector 27">
              <a:extLst>
                <a:ext uri="{FF2B5EF4-FFF2-40B4-BE49-F238E27FC236}">
                  <a16:creationId xmlns:a16="http://schemas.microsoft.com/office/drawing/2014/main" id="{DDBD869A-51AE-4AC9-A3E0-38E8C732B1E8}"/>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Parallelogram 29">
              <a:extLst>
                <a:ext uri="{FF2B5EF4-FFF2-40B4-BE49-F238E27FC236}">
                  <a16:creationId xmlns:a16="http://schemas.microsoft.com/office/drawing/2014/main" id="{DE18C3B6-28E6-4BBC-B634-F81DE5A9D13C}"/>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7" name="Text Placeholder 2">
            <a:extLst>
              <a:ext uri="{FF2B5EF4-FFF2-40B4-BE49-F238E27FC236}">
                <a16:creationId xmlns:a16="http://schemas.microsoft.com/office/drawing/2014/main" id="{B2E19FBD-2379-4B3B-910D-F51E007CB63F}"/>
              </a:ext>
            </a:extLst>
          </p:cNvPr>
          <p:cNvSpPr>
            <a:spLocks noGrp="1"/>
          </p:cNvSpPr>
          <p:nvPr userDrawn="1">
            <p:ph type="body" idx="1"/>
          </p:nvPr>
        </p:nvSpPr>
        <p:spPr>
          <a:xfrm>
            <a:off x="520698" y="2104888"/>
            <a:ext cx="5475290" cy="781188"/>
          </a:xfrm>
          <a:prstGeom prst="rect">
            <a:avLst/>
          </a:prstGeom>
        </p:spPr>
        <p:txBody>
          <a:bodyPr anchor="b">
            <a:normAutofit/>
          </a:bodyPr>
          <a:lstStyle>
            <a:lvl1pPr marL="0" indent="0">
              <a:lnSpc>
                <a:spcPct val="100000"/>
              </a:lnSpc>
              <a:spcBef>
                <a:spcPts val="0"/>
              </a:spcBef>
              <a:buNone/>
              <a:defRPr sz="28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18" name="Content Placeholder 3" title="Bullet Points">
            <a:extLst>
              <a:ext uri="{FF2B5EF4-FFF2-40B4-BE49-F238E27FC236}">
                <a16:creationId xmlns:a16="http://schemas.microsoft.com/office/drawing/2014/main" id="{8715E757-6584-4841-8154-C92E70E0CD6B}"/>
              </a:ext>
            </a:extLst>
          </p:cNvPr>
          <p:cNvSpPr>
            <a:spLocks noGrp="1"/>
          </p:cNvSpPr>
          <p:nvPr userDrawn="1">
            <p:ph sz="half" idx="13"/>
          </p:nvPr>
        </p:nvSpPr>
        <p:spPr>
          <a:xfrm>
            <a:off x="520698" y="2886076"/>
            <a:ext cx="5475290" cy="3232149"/>
          </a:xfrm>
          <a:prstGeom prst="rect">
            <a:avLst/>
          </a:prstGeom>
        </p:spPr>
        <p:txBody>
          <a:bodyPr>
            <a:normAutofit/>
          </a:bodyPr>
          <a:lstStyle>
            <a:lvl1pPr>
              <a:defRPr lang="en-US" dirty="0">
                <a:solidFill>
                  <a:schemeClr val="tx1"/>
                </a:solidFill>
              </a:defRPr>
            </a:lvl1pPr>
            <a:lvl2pPr>
              <a:defRPr lang="en-US" dirty="0">
                <a:solidFill>
                  <a:schemeClr val="tx1"/>
                </a:solidFill>
              </a:defRPr>
            </a:lvl2pPr>
            <a:lvl3pPr>
              <a:defRPr lang="en-US" dirty="0">
                <a:solidFill>
                  <a:schemeClr val="tx1"/>
                </a:solidFill>
              </a:defRPr>
            </a:lvl3pPr>
            <a:lvl4pPr>
              <a:defRPr lang="en-US" dirty="0">
                <a:solidFill>
                  <a:schemeClr val="tx1"/>
                </a:solidFill>
              </a:defRPr>
            </a:lvl4pPr>
            <a:lvl5pPr>
              <a:defRPr lang="en-IN" dirty="0">
                <a:solidFill>
                  <a:schemeClr val="tx1"/>
                </a:solidFill>
              </a:defRPr>
            </a:lvl5pPr>
          </a:lstStyle>
          <a:p>
            <a:pPr lvl="0">
              <a:buClr>
                <a:schemeClr val="accent2"/>
              </a:buClr>
            </a:pPr>
            <a:r>
              <a:rPr lang="en-US" noProof="0" smtClean="0"/>
              <a:t>Edit Master text styles</a:t>
            </a:r>
          </a:p>
          <a:p>
            <a:pPr lvl="1">
              <a:buClr>
                <a:schemeClr val="accent2"/>
              </a:buClr>
            </a:pPr>
            <a:r>
              <a:rPr lang="en-US" noProof="0" smtClean="0"/>
              <a:t>Second level</a:t>
            </a:r>
          </a:p>
          <a:p>
            <a:pPr lvl="2">
              <a:buClr>
                <a:schemeClr val="accent2"/>
              </a:buClr>
            </a:pPr>
            <a:r>
              <a:rPr lang="en-US" noProof="0" smtClean="0"/>
              <a:t>Third level</a:t>
            </a:r>
          </a:p>
          <a:p>
            <a:pPr lvl="3">
              <a:buClr>
                <a:schemeClr val="accent2"/>
              </a:buClr>
            </a:pPr>
            <a:r>
              <a:rPr lang="en-US" noProof="0" smtClean="0"/>
              <a:t>Fourth level</a:t>
            </a:r>
          </a:p>
          <a:p>
            <a:pPr lvl="4">
              <a:buClr>
                <a:schemeClr val="accent2"/>
              </a:buClr>
            </a:pPr>
            <a:r>
              <a:rPr lang="en-US" noProof="0" smtClean="0"/>
              <a:t>Fifth level</a:t>
            </a:r>
            <a:endParaRPr lang="en-US" noProof="0"/>
          </a:p>
        </p:txBody>
      </p:sp>
      <p:sp>
        <p:nvSpPr>
          <p:cNvPr id="19" name="Text Placeholder 4">
            <a:extLst>
              <a:ext uri="{FF2B5EF4-FFF2-40B4-BE49-F238E27FC236}">
                <a16:creationId xmlns:a16="http://schemas.microsoft.com/office/drawing/2014/main" id="{47CDC5A2-8836-4ED3-8E78-18C24853D882}"/>
              </a:ext>
            </a:extLst>
          </p:cNvPr>
          <p:cNvSpPr>
            <a:spLocks noGrp="1"/>
          </p:cNvSpPr>
          <p:nvPr userDrawn="1">
            <p:ph type="body" sz="quarter" idx="14"/>
          </p:nvPr>
        </p:nvSpPr>
        <p:spPr>
          <a:xfrm>
            <a:off x="6186713" y="2104888"/>
            <a:ext cx="5475600" cy="781188"/>
          </a:xfrm>
          <a:prstGeom prst="rect">
            <a:avLst/>
          </a:prstGeom>
        </p:spPr>
        <p:txBody>
          <a:bodyPr anchor="b">
            <a:normAutofit/>
          </a:bodyPr>
          <a:lstStyle>
            <a:lvl1pPr marL="0" indent="0">
              <a:lnSpc>
                <a:spcPct val="100000"/>
              </a:lnSpc>
              <a:buNone/>
              <a:defRPr sz="28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20" name="Content Placeholder 5" title="Bullet Points">
            <a:extLst>
              <a:ext uri="{FF2B5EF4-FFF2-40B4-BE49-F238E27FC236}">
                <a16:creationId xmlns:a16="http://schemas.microsoft.com/office/drawing/2014/main" id="{D957FBD7-2C3C-4DD1-954F-DF1E007BE590}"/>
              </a:ext>
            </a:extLst>
          </p:cNvPr>
          <p:cNvSpPr>
            <a:spLocks noGrp="1"/>
          </p:cNvSpPr>
          <p:nvPr userDrawn="1">
            <p:ph sz="quarter" idx="15"/>
          </p:nvPr>
        </p:nvSpPr>
        <p:spPr>
          <a:xfrm>
            <a:off x="6186713" y="2886076"/>
            <a:ext cx="5475600" cy="3232149"/>
          </a:xfrm>
          <a:prstGeom prst="rect">
            <a:avLst/>
          </a:prstGeom>
        </p:spPr>
        <p:txBody>
          <a:bodyPr>
            <a:normAutofit/>
          </a:bodyPr>
          <a:lstStyle>
            <a:lvl1pPr>
              <a:defRPr lang="en-US" dirty="0">
                <a:solidFill>
                  <a:schemeClr val="tx1"/>
                </a:solidFill>
              </a:defRPr>
            </a:lvl1pPr>
            <a:lvl2pPr>
              <a:defRPr lang="en-US" dirty="0">
                <a:solidFill>
                  <a:schemeClr val="tx1"/>
                </a:solidFill>
              </a:defRPr>
            </a:lvl2pPr>
            <a:lvl3pPr>
              <a:defRPr lang="en-US" dirty="0">
                <a:solidFill>
                  <a:schemeClr val="tx1"/>
                </a:solidFill>
              </a:defRPr>
            </a:lvl3pPr>
            <a:lvl4pPr>
              <a:defRPr lang="en-US" dirty="0">
                <a:solidFill>
                  <a:schemeClr val="tx1"/>
                </a:solidFill>
              </a:defRPr>
            </a:lvl4pPr>
            <a:lvl5pPr>
              <a:defRPr lang="en-IN" dirty="0">
                <a:solidFill>
                  <a:schemeClr val="tx1"/>
                </a:solidFill>
              </a:defRPr>
            </a:lvl5pPr>
          </a:lstStyle>
          <a:p>
            <a:pPr lvl="0">
              <a:buClr>
                <a:schemeClr val="accent2"/>
              </a:buClr>
            </a:pPr>
            <a:r>
              <a:rPr lang="en-US" noProof="0" smtClean="0"/>
              <a:t>Edit Master text styles</a:t>
            </a:r>
          </a:p>
          <a:p>
            <a:pPr lvl="1">
              <a:buClr>
                <a:schemeClr val="accent2"/>
              </a:buClr>
            </a:pPr>
            <a:r>
              <a:rPr lang="en-US" noProof="0" smtClean="0"/>
              <a:t>Second level</a:t>
            </a:r>
          </a:p>
          <a:p>
            <a:pPr lvl="2">
              <a:buClr>
                <a:schemeClr val="accent2"/>
              </a:buClr>
            </a:pPr>
            <a:r>
              <a:rPr lang="en-US" noProof="0" smtClean="0"/>
              <a:t>Third level</a:t>
            </a:r>
          </a:p>
          <a:p>
            <a:pPr lvl="3">
              <a:buClr>
                <a:schemeClr val="accent2"/>
              </a:buClr>
            </a:pPr>
            <a:r>
              <a:rPr lang="en-US" noProof="0" smtClean="0"/>
              <a:t>Fourth level</a:t>
            </a:r>
          </a:p>
          <a:p>
            <a:pPr lvl="4">
              <a:buClr>
                <a:schemeClr val="accent2"/>
              </a:buClr>
            </a:pPr>
            <a:r>
              <a:rPr lang="en-US" noProof="0" smtClean="0"/>
              <a:t>Fifth level</a:t>
            </a:r>
            <a:endParaRPr lang="en-US" noProof="0"/>
          </a:p>
        </p:txBody>
      </p:sp>
      <p:sp>
        <p:nvSpPr>
          <p:cNvPr id="24" name="Text Placeholder 4" title="Subtitle">
            <a:extLst>
              <a:ext uri="{FF2B5EF4-FFF2-40B4-BE49-F238E27FC236}">
                <a16:creationId xmlns:a16="http://schemas.microsoft.com/office/drawing/2014/main" id="{77DB65FF-A89E-4562-8251-2BB63EFDD28E}"/>
              </a:ext>
            </a:extLst>
          </p:cNvPr>
          <p:cNvSpPr>
            <a:spLocks noGrp="1"/>
          </p:cNvSpPr>
          <p:nvPr userDrawn="1">
            <p:ph type="body" sz="quarter" idx="16" hasCustomPrompt="1"/>
          </p:nvPr>
        </p:nvSpPr>
        <p:spPr>
          <a:xfrm>
            <a:off x="520493" y="1376932"/>
            <a:ext cx="7368596" cy="608895"/>
          </a:xfrm>
          <a:prstGeom prst="rect">
            <a:avLst/>
          </a:prstGeom>
        </p:spPr>
        <p:txBody>
          <a:bodyPr/>
          <a:lstStyle>
            <a:lvl1pPr marL="0" indent="0">
              <a:buNone/>
              <a:defRPr sz="2000" spc="300">
                <a:solidFill>
                  <a:schemeClr val="accent6"/>
                </a:solidFill>
              </a:defRPr>
            </a:lvl1pPr>
            <a:lvl2pPr marL="457200" indent="0">
              <a:buNone/>
              <a:defRPr/>
            </a:lvl2pPr>
          </a:lstStyle>
          <a:p>
            <a:pPr lvl="0"/>
            <a:r>
              <a:rPr lang="en-US" noProof="0"/>
              <a:t>CLICK TO SUBTITLE STYLE</a:t>
            </a:r>
          </a:p>
        </p:txBody>
      </p:sp>
      <p:sp>
        <p:nvSpPr>
          <p:cNvPr id="25" name="TextBox 24">
            <a:extLst>
              <a:ext uri="{FF2B5EF4-FFF2-40B4-BE49-F238E27FC236}">
                <a16:creationId xmlns:a16="http://schemas.microsoft.com/office/drawing/2014/main" id="{F0BB4D3D-930C-4FF4-BB7C-2CB24208150C}"/>
              </a:ext>
            </a:extLst>
          </p:cNvPr>
          <p:cNvSpPr txBox="1"/>
          <p:nvPr userDrawn="1"/>
        </p:nvSpPr>
        <p:spPr>
          <a:xfrm>
            <a:off x="11072378" y="235732"/>
            <a:ext cx="814647" cy="615553"/>
          </a:xfrm>
          <a:prstGeom prst="rect">
            <a:avLst/>
          </a:prstGeom>
          <a:noFill/>
        </p:spPr>
        <p:txBody>
          <a:bodyPr wrap="none" rtlCol="0">
            <a:spAutoFit/>
          </a:bodyPr>
          <a:lstStyle/>
          <a:p>
            <a:r>
              <a:rPr lang="en-US" sz="3400" b="1" noProof="0" dirty="0">
                <a:solidFill>
                  <a:schemeClr val="accent1"/>
                </a:solidFill>
                <a:latin typeface="Arial Black" panose="020B0A04020102020204" pitchFamily="34" charset="0"/>
              </a:rPr>
              <a:t>FR</a:t>
            </a:r>
          </a:p>
        </p:txBody>
      </p:sp>
      <p:sp>
        <p:nvSpPr>
          <p:cNvPr id="36" name="Parallelogram 35">
            <a:extLst>
              <a:ext uri="{FF2B5EF4-FFF2-40B4-BE49-F238E27FC236}">
                <a16:creationId xmlns:a16="http://schemas.microsoft.com/office/drawing/2014/main" id="{4EBB76E7-943E-4038-B700-114F66FBC609}"/>
              </a:ext>
            </a:extLst>
          </p:cNvPr>
          <p:cNvSpPr/>
          <p:nvPr userDrawn="1"/>
        </p:nvSpPr>
        <p:spPr>
          <a:xfrm flipH="1">
            <a:off x="6679908" y="1"/>
            <a:ext cx="1447800" cy="639064"/>
          </a:xfrm>
          <a:prstGeom prst="parallelogram">
            <a:avLst>
              <a:gd name="adj" fmla="val 13561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2" name="Footer Placeholder 1">
            <a:extLst>
              <a:ext uri="{FF2B5EF4-FFF2-40B4-BE49-F238E27FC236}">
                <a16:creationId xmlns:a16="http://schemas.microsoft.com/office/drawing/2014/main" id="{03E79E9C-D961-6E47-A5C6-57689BAFF243}"/>
              </a:ext>
            </a:extLst>
          </p:cNvPr>
          <p:cNvSpPr>
            <a:spLocks noGrp="1"/>
          </p:cNvSpPr>
          <p:nvPr>
            <p:ph type="ftr" sz="quarter" idx="17"/>
          </p:nvPr>
        </p:nvSpPr>
        <p:spPr/>
        <p:txBody>
          <a:bodyPr/>
          <a:lstStyle>
            <a:lvl1pPr algn="l">
              <a:defRPr/>
            </a:lvl1pPr>
          </a:lstStyle>
          <a:p>
            <a:r>
              <a:rPr lang="en-US" noProof="0" dirty="0"/>
              <a:t>Add a footer</a:t>
            </a:r>
          </a:p>
        </p:txBody>
      </p:sp>
      <p:sp>
        <p:nvSpPr>
          <p:cNvPr id="3" name="Slide Number Placeholder 2">
            <a:extLst>
              <a:ext uri="{FF2B5EF4-FFF2-40B4-BE49-F238E27FC236}">
                <a16:creationId xmlns:a16="http://schemas.microsoft.com/office/drawing/2014/main" id="{B08BE157-60F2-194D-8C13-4AE120FC9EDE}"/>
              </a:ext>
            </a:extLst>
          </p:cNvPr>
          <p:cNvSpPr>
            <a:spLocks noGrp="1"/>
          </p:cNvSpPr>
          <p:nvPr>
            <p:ph type="sldNum" sz="quarter" idx="18"/>
          </p:nvPr>
        </p:nvSpPr>
        <p:spPr/>
        <p:txBody>
          <a:bodyPr/>
          <a:lstStyle/>
          <a:p>
            <a:fld id="{8699F50C-BE38-4BD0-BA84-9B090E1F2B9B}" type="slidenum">
              <a:rPr lang="en-US" noProof="0" smtClean="0"/>
              <a:t>‹#›</a:t>
            </a:fld>
            <a:endParaRPr lang="en-US" noProof="0" dirty="0"/>
          </a:p>
        </p:txBody>
      </p:sp>
      <p:sp>
        <p:nvSpPr>
          <p:cNvPr id="27" name="Title 1" title="Title ">
            <a:extLst>
              <a:ext uri="{FF2B5EF4-FFF2-40B4-BE49-F238E27FC236}">
                <a16:creationId xmlns:a16="http://schemas.microsoft.com/office/drawing/2014/main" id="{C3CC34F4-862A-42E7-B2FA-7B511CC2E879}"/>
              </a:ext>
            </a:extLst>
          </p:cNvPr>
          <p:cNvSpPr>
            <a:spLocks noGrp="1"/>
          </p:cNvSpPr>
          <p:nvPr userDrawn="1">
            <p:ph type="title" hasCustomPrompt="1"/>
          </p:nvPr>
        </p:nvSpPr>
        <p:spPr>
          <a:xfrm>
            <a:off x="518678" y="209028"/>
            <a:ext cx="8333222" cy="1147969"/>
          </a:xfrm>
          <a:prstGeom prst="rect">
            <a:avLst/>
          </a:prstGeom>
        </p:spPr>
        <p:txBody>
          <a:bodyPr bIns="0" anchor="b">
            <a:normAutofit/>
          </a:bodyPr>
          <a:lstStyle>
            <a:lvl1pPr>
              <a:defRPr sz="4400" b="1">
                <a:solidFill>
                  <a:schemeClr val="accent1"/>
                </a:solidFill>
              </a:defRPr>
            </a:lvl1pPr>
          </a:lstStyle>
          <a:p>
            <a:r>
              <a:rPr lang="en-US" noProof="0"/>
              <a:t>Click to Edit Master Title Style </a:t>
            </a:r>
          </a:p>
        </p:txBody>
      </p:sp>
    </p:spTree>
    <p:extLst>
      <p:ext uri="{BB962C8B-B14F-4D97-AF65-F5344CB8AC3E}">
        <p14:creationId xmlns:p14="http://schemas.microsoft.com/office/powerpoint/2010/main" val="325654026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A4F49194-9068-41AA-B460-962319BF96A4}"/>
              </a:ext>
            </a:extLst>
          </p:cNvPr>
          <p:cNvSpPr txBox="1"/>
          <p:nvPr userDrawn="1"/>
        </p:nvSpPr>
        <p:spPr>
          <a:xfrm>
            <a:off x="11072378" y="235732"/>
            <a:ext cx="814647" cy="615553"/>
          </a:xfrm>
          <a:prstGeom prst="rect">
            <a:avLst/>
          </a:prstGeom>
          <a:noFill/>
        </p:spPr>
        <p:txBody>
          <a:bodyPr wrap="none" rtlCol="0">
            <a:spAutoFit/>
          </a:bodyPr>
          <a:lstStyle/>
          <a:p>
            <a:r>
              <a:rPr lang="en-US" sz="3400" b="1" noProof="0" dirty="0">
                <a:solidFill>
                  <a:schemeClr val="accent1"/>
                </a:solidFill>
                <a:latin typeface="Arial Black" panose="020B0A04020102020204" pitchFamily="34" charset="0"/>
              </a:rPr>
              <a:t>FR</a:t>
            </a:r>
          </a:p>
        </p:txBody>
      </p:sp>
      <p:grpSp>
        <p:nvGrpSpPr>
          <p:cNvPr id="28" name="Group 27">
            <a:extLst>
              <a:ext uri="{FF2B5EF4-FFF2-40B4-BE49-F238E27FC236}">
                <a16:creationId xmlns:a16="http://schemas.microsoft.com/office/drawing/2014/main" id="{5806E656-313A-47B1-B381-D004200F7A01}"/>
              </a:ext>
            </a:extLst>
          </p:cNvPr>
          <p:cNvGrpSpPr/>
          <p:nvPr userDrawn="1"/>
        </p:nvGrpSpPr>
        <p:grpSpPr>
          <a:xfrm flipH="1">
            <a:off x="7561328" y="0"/>
            <a:ext cx="4831840" cy="3541007"/>
            <a:chOff x="-192127" y="-2"/>
            <a:chExt cx="4831840" cy="3367272"/>
          </a:xfrm>
        </p:grpSpPr>
        <p:sp>
          <p:nvSpPr>
            <p:cNvPr id="29" name="Diagonal Stripe 28">
              <a:extLst>
                <a:ext uri="{FF2B5EF4-FFF2-40B4-BE49-F238E27FC236}">
                  <a16:creationId xmlns:a16="http://schemas.microsoft.com/office/drawing/2014/main" id="{65F8E2DA-4BB4-4421-9172-A11AF38DFEF4}"/>
                </a:ext>
              </a:extLst>
            </p:cNvPr>
            <p:cNvSpPr/>
            <p:nvPr userDrawn="1"/>
          </p:nvSpPr>
          <p:spPr>
            <a:xfrm>
              <a:off x="0" y="-1"/>
              <a:ext cx="4639713" cy="3367271"/>
            </a:xfrm>
            <a:prstGeom prst="diagStripe">
              <a:avLst>
                <a:gd name="adj" fmla="val 5120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cxnSp>
          <p:nvCxnSpPr>
            <p:cNvPr id="30" name="Straight Connector 29">
              <a:extLst>
                <a:ext uri="{FF2B5EF4-FFF2-40B4-BE49-F238E27FC236}">
                  <a16:creationId xmlns:a16="http://schemas.microsoft.com/office/drawing/2014/main" id="{6EDB47F2-B6A7-40B4-8A2C-06719F75C085}"/>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Parallelogram 30">
              <a:extLst>
                <a:ext uri="{FF2B5EF4-FFF2-40B4-BE49-F238E27FC236}">
                  <a16:creationId xmlns:a16="http://schemas.microsoft.com/office/drawing/2014/main" id="{B188E7A9-2351-4B68-98B8-10099CB39CD2}"/>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3" name="Parallelogram 32">
            <a:extLst>
              <a:ext uri="{FF2B5EF4-FFF2-40B4-BE49-F238E27FC236}">
                <a16:creationId xmlns:a16="http://schemas.microsoft.com/office/drawing/2014/main" id="{F088C182-BF10-45B2-B159-7702E00D31D4}"/>
              </a:ext>
            </a:extLst>
          </p:cNvPr>
          <p:cNvSpPr/>
          <p:nvPr userDrawn="1"/>
        </p:nvSpPr>
        <p:spPr>
          <a:xfrm flipH="1">
            <a:off x="6679908" y="1"/>
            <a:ext cx="1447800" cy="639064"/>
          </a:xfrm>
          <a:prstGeom prst="parallelogram">
            <a:avLst>
              <a:gd name="adj" fmla="val 13561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4" name="Text Placeholder 4" title="Subtitle">
            <a:extLst>
              <a:ext uri="{FF2B5EF4-FFF2-40B4-BE49-F238E27FC236}">
                <a16:creationId xmlns:a16="http://schemas.microsoft.com/office/drawing/2014/main" id="{FB561B16-2788-452A-B7AF-A482256DCDF2}"/>
              </a:ext>
            </a:extLst>
          </p:cNvPr>
          <p:cNvSpPr>
            <a:spLocks noGrp="1"/>
          </p:cNvSpPr>
          <p:nvPr>
            <p:ph type="body" sz="quarter" idx="16" hasCustomPrompt="1"/>
          </p:nvPr>
        </p:nvSpPr>
        <p:spPr>
          <a:xfrm>
            <a:off x="520493" y="1376932"/>
            <a:ext cx="7368596" cy="608895"/>
          </a:xfrm>
          <a:prstGeom prst="rect">
            <a:avLst/>
          </a:prstGeom>
        </p:spPr>
        <p:txBody>
          <a:bodyPr/>
          <a:lstStyle>
            <a:lvl1pPr marL="0" indent="0">
              <a:buNone/>
              <a:defRPr sz="2000" spc="300">
                <a:solidFill>
                  <a:schemeClr val="accent6"/>
                </a:solidFill>
              </a:defRPr>
            </a:lvl1pPr>
            <a:lvl2pPr marL="457200" indent="0">
              <a:buNone/>
              <a:defRPr/>
            </a:lvl2pPr>
          </a:lstStyle>
          <a:p>
            <a:pPr lvl="0"/>
            <a:r>
              <a:rPr lang="en-US" noProof="0"/>
              <a:t>CLICK TO SUBTITLE STYLE</a:t>
            </a:r>
          </a:p>
        </p:txBody>
      </p:sp>
      <p:sp>
        <p:nvSpPr>
          <p:cNvPr id="2" name="Footer Placeholder 1">
            <a:extLst>
              <a:ext uri="{FF2B5EF4-FFF2-40B4-BE49-F238E27FC236}">
                <a16:creationId xmlns:a16="http://schemas.microsoft.com/office/drawing/2014/main" id="{D6990C03-1647-2044-B335-6F5F19E4E5FC}"/>
              </a:ext>
            </a:extLst>
          </p:cNvPr>
          <p:cNvSpPr>
            <a:spLocks noGrp="1"/>
          </p:cNvSpPr>
          <p:nvPr>
            <p:ph type="ftr" sz="quarter" idx="17"/>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4F03A7CC-E6DC-1544-BE55-15EC1718B77C}"/>
              </a:ext>
            </a:extLst>
          </p:cNvPr>
          <p:cNvSpPr>
            <a:spLocks noGrp="1"/>
          </p:cNvSpPr>
          <p:nvPr>
            <p:ph type="sldNum" sz="quarter" idx="18"/>
          </p:nvPr>
        </p:nvSpPr>
        <p:spPr/>
        <p:txBody>
          <a:bodyPr/>
          <a:lstStyle/>
          <a:p>
            <a:fld id="{8699F50C-BE38-4BD0-BA84-9B090E1F2B9B}" type="slidenum">
              <a:rPr lang="en-US" noProof="0" smtClean="0"/>
              <a:t>‹#›</a:t>
            </a:fld>
            <a:endParaRPr lang="en-US" noProof="0" dirty="0"/>
          </a:p>
        </p:txBody>
      </p:sp>
      <p:sp>
        <p:nvSpPr>
          <p:cNvPr id="17" name="Title 1" title="Title ">
            <a:extLst>
              <a:ext uri="{FF2B5EF4-FFF2-40B4-BE49-F238E27FC236}">
                <a16:creationId xmlns:a16="http://schemas.microsoft.com/office/drawing/2014/main" id="{BDEC780E-6412-1344-A62E-6B84E9CCB678}"/>
              </a:ext>
            </a:extLst>
          </p:cNvPr>
          <p:cNvSpPr>
            <a:spLocks noGrp="1"/>
          </p:cNvSpPr>
          <p:nvPr>
            <p:ph type="title" hasCustomPrompt="1"/>
          </p:nvPr>
        </p:nvSpPr>
        <p:spPr>
          <a:xfrm>
            <a:off x="518678" y="209028"/>
            <a:ext cx="8333222" cy="1147969"/>
          </a:xfrm>
          <a:prstGeom prst="rect">
            <a:avLst/>
          </a:prstGeom>
        </p:spPr>
        <p:txBody>
          <a:bodyPr bIns="0" anchor="b">
            <a:normAutofit/>
          </a:bodyPr>
          <a:lstStyle>
            <a:lvl1pPr>
              <a:defRPr sz="4400" b="1">
                <a:solidFill>
                  <a:schemeClr val="accent1"/>
                </a:solidFill>
              </a:defRPr>
            </a:lvl1pPr>
          </a:lstStyle>
          <a:p>
            <a:r>
              <a:rPr lang="en-US" noProof="0"/>
              <a:t>Click to Edit Master Title Style </a:t>
            </a:r>
          </a:p>
        </p:txBody>
      </p:sp>
      <p:sp>
        <p:nvSpPr>
          <p:cNvPr id="5" name="Text Placeholder 4">
            <a:extLst>
              <a:ext uri="{FF2B5EF4-FFF2-40B4-BE49-F238E27FC236}">
                <a16:creationId xmlns:a16="http://schemas.microsoft.com/office/drawing/2014/main" id="{2C82AC85-33B6-2B49-8BF4-08414444375C}"/>
              </a:ext>
            </a:extLst>
          </p:cNvPr>
          <p:cNvSpPr>
            <a:spLocks noGrp="1"/>
          </p:cNvSpPr>
          <p:nvPr>
            <p:ph type="body" sz="quarter" idx="19" hasCustomPrompt="1"/>
          </p:nvPr>
        </p:nvSpPr>
        <p:spPr>
          <a:xfrm>
            <a:off x="531814" y="2005762"/>
            <a:ext cx="5225764" cy="4083888"/>
          </a:xfrm>
          <a:prstGeom prst="rect">
            <a:avLst/>
          </a:prstGeom>
        </p:spPr>
        <p:txBody>
          <a:bodyPr/>
          <a:lstStyle>
            <a:lvl1pPr marL="0" indent="0">
              <a:buNone/>
              <a:defRPr sz="2400">
                <a:solidFill>
                  <a:schemeClr val="tx1"/>
                </a:solidFill>
              </a:defRPr>
            </a:lvl1pPr>
            <a:lvl2pPr marL="457200" indent="0">
              <a:buNone/>
              <a:defRPr sz="2400">
                <a:solidFill>
                  <a:schemeClr val="bg1"/>
                </a:solidFill>
              </a:defRPr>
            </a:lvl2pPr>
            <a:lvl3pPr marL="914400" indent="0">
              <a:buNone/>
              <a:defRPr sz="2400">
                <a:solidFill>
                  <a:schemeClr val="bg1"/>
                </a:solidFill>
              </a:defRPr>
            </a:lvl3pPr>
            <a:lvl4pPr marL="1371600" indent="0">
              <a:buNone/>
              <a:defRPr sz="2400">
                <a:solidFill>
                  <a:schemeClr val="bg1"/>
                </a:solidFill>
              </a:defRPr>
            </a:lvl4pPr>
            <a:lvl5pPr marL="1828800" indent="0">
              <a:buNone/>
              <a:defRPr sz="2400">
                <a:solidFill>
                  <a:schemeClr val="bg1"/>
                </a:solidFill>
              </a:defRPr>
            </a:lvl5pPr>
          </a:lstStyle>
          <a:p>
            <a:pPr lvl="0"/>
            <a:r>
              <a:rPr lang="en-US" noProof="0"/>
              <a:t>Text here</a:t>
            </a:r>
          </a:p>
        </p:txBody>
      </p:sp>
      <p:sp>
        <p:nvSpPr>
          <p:cNvPr id="20" name="Chart Placeholder 2" title="Chart">
            <a:extLst>
              <a:ext uri="{FF2B5EF4-FFF2-40B4-BE49-F238E27FC236}">
                <a16:creationId xmlns:a16="http://schemas.microsoft.com/office/drawing/2014/main" id="{0EF0FD2A-B62A-4931-846D-2602DED26606}"/>
              </a:ext>
            </a:extLst>
          </p:cNvPr>
          <p:cNvSpPr>
            <a:spLocks noGrp="1"/>
          </p:cNvSpPr>
          <p:nvPr>
            <p:ph type="chart" sz="quarter" idx="10"/>
          </p:nvPr>
        </p:nvSpPr>
        <p:spPr>
          <a:xfrm>
            <a:off x="5796114" y="2005762"/>
            <a:ext cx="5719397" cy="4084470"/>
          </a:xfrm>
          <a:prstGeom prst="rect">
            <a:avLst/>
          </a:prstGeom>
        </p:spPr>
        <p:txBody>
          <a:bodyPr vert="horz" lIns="91420" tIns="45710" rIns="91420" bIns="45710">
            <a:noAutofit/>
          </a:bodyPr>
          <a:lstStyle>
            <a:lvl1pPr marL="0" indent="0" algn="ctr">
              <a:buNone/>
              <a:defRPr sz="2000" b="0" i="0">
                <a:solidFill>
                  <a:schemeClr val="tx1"/>
                </a:solidFill>
                <a:latin typeface="+mn-lt"/>
                <a:cs typeface="CiscoSans ExtraLight"/>
              </a:defRPr>
            </a:lvl1pPr>
          </a:lstStyle>
          <a:p>
            <a:pPr lvl="0"/>
            <a:r>
              <a:rPr lang="en-US" noProof="0" smtClean="0"/>
              <a:t>Click icon to add chart</a:t>
            </a:r>
            <a:endParaRPr lang="en-US" noProof="0" dirty="0"/>
          </a:p>
        </p:txBody>
      </p:sp>
    </p:spTree>
    <p:extLst>
      <p:ext uri="{BB962C8B-B14F-4D97-AF65-F5344CB8AC3E}">
        <p14:creationId xmlns:p14="http://schemas.microsoft.com/office/powerpoint/2010/main" val="2200477079"/>
      </p:ext>
    </p:extLst>
  </p:cSld>
  <p:clrMapOvr>
    <a:masterClrMapping/>
  </p:clrMapOvr>
  <p:extLst mod="1">
    <p:ext uri="{DCECCB84-F9BA-43D5-87BE-67443E8EF086}">
      <p15:sldGuideLst xmlns:p15="http://schemas.microsoft.com/office/powerpoint/2012/main">
        <p15:guide id="1" orient="horz" pos="142">
          <p15:clr>
            <a:srgbClr val="FBAE40"/>
          </p15:clr>
        </p15:guide>
        <p15:guide id="2" pos="3840">
          <p15:clr>
            <a:srgbClr val="FBAE40"/>
          </p15:clr>
        </p15:guide>
        <p15:guide id="3" pos="778">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15" name="Table Placeholder 11" title="Table">
            <a:extLst>
              <a:ext uri="{FF2B5EF4-FFF2-40B4-BE49-F238E27FC236}">
                <a16:creationId xmlns:a16="http://schemas.microsoft.com/office/drawing/2014/main" id="{7CD3E31F-0AF8-4EB8-B6FA-BD95A2EDA63B}"/>
              </a:ext>
            </a:extLst>
          </p:cNvPr>
          <p:cNvSpPr>
            <a:spLocks noGrp="1"/>
          </p:cNvSpPr>
          <p:nvPr>
            <p:ph type="tbl" sz="quarter" idx="12"/>
          </p:nvPr>
        </p:nvSpPr>
        <p:spPr>
          <a:xfrm>
            <a:off x="531378" y="2664803"/>
            <a:ext cx="10993375" cy="3433180"/>
          </a:xfrm>
          <a:prstGeom prst="rect">
            <a:avLst/>
          </a:prstGeom>
        </p:spPr>
        <p:txBody>
          <a:bodyPr lIns="91420" tIns="45710" rIns="91420" bIns="45710">
            <a:noAutofit/>
          </a:bodyPr>
          <a:lstStyle>
            <a:lvl1pPr marL="0" indent="0" algn="ctr">
              <a:buNone/>
              <a:defRPr sz="2000" baseline="0">
                <a:solidFill>
                  <a:schemeClr val="tx1"/>
                </a:solidFill>
                <a:latin typeface="+mn-lt"/>
              </a:defRPr>
            </a:lvl1pPr>
          </a:lstStyle>
          <a:p>
            <a:pPr lvl="0"/>
            <a:r>
              <a:rPr lang="en-US" noProof="0" smtClean="0"/>
              <a:t>Click icon to add table</a:t>
            </a:r>
            <a:endParaRPr lang="en-US" noProof="0" dirty="0"/>
          </a:p>
        </p:txBody>
      </p:sp>
      <p:sp>
        <p:nvSpPr>
          <p:cNvPr id="16" name="TextBox 15">
            <a:extLst>
              <a:ext uri="{FF2B5EF4-FFF2-40B4-BE49-F238E27FC236}">
                <a16:creationId xmlns:a16="http://schemas.microsoft.com/office/drawing/2014/main" id="{B84020D1-D35E-497E-97F1-84A6EA9D048E}"/>
              </a:ext>
            </a:extLst>
          </p:cNvPr>
          <p:cNvSpPr txBox="1"/>
          <p:nvPr userDrawn="1"/>
        </p:nvSpPr>
        <p:spPr>
          <a:xfrm>
            <a:off x="11072378" y="235732"/>
            <a:ext cx="814647" cy="615553"/>
          </a:xfrm>
          <a:prstGeom prst="rect">
            <a:avLst/>
          </a:prstGeom>
          <a:noFill/>
        </p:spPr>
        <p:txBody>
          <a:bodyPr wrap="none" rtlCol="0">
            <a:spAutoFit/>
          </a:bodyPr>
          <a:lstStyle/>
          <a:p>
            <a:r>
              <a:rPr lang="en-US" sz="3400" b="1" noProof="0" dirty="0">
                <a:solidFill>
                  <a:schemeClr val="accent1"/>
                </a:solidFill>
                <a:latin typeface="Arial Black" panose="020B0A04020102020204" pitchFamily="34" charset="0"/>
              </a:rPr>
              <a:t>FR</a:t>
            </a:r>
          </a:p>
        </p:txBody>
      </p:sp>
      <p:grpSp>
        <p:nvGrpSpPr>
          <p:cNvPr id="26" name="Group 25">
            <a:extLst>
              <a:ext uri="{FF2B5EF4-FFF2-40B4-BE49-F238E27FC236}">
                <a16:creationId xmlns:a16="http://schemas.microsoft.com/office/drawing/2014/main" id="{36C8A74F-FDDF-48E8-AC2B-A5BD59D7D6A3}"/>
              </a:ext>
            </a:extLst>
          </p:cNvPr>
          <p:cNvGrpSpPr/>
          <p:nvPr userDrawn="1"/>
        </p:nvGrpSpPr>
        <p:grpSpPr>
          <a:xfrm flipH="1">
            <a:off x="7561328" y="0"/>
            <a:ext cx="4831840" cy="3541007"/>
            <a:chOff x="-192127" y="-2"/>
            <a:chExt cx="4831840" cy="3367272"/>
          </a:xfrm>
        </p:grpSpPr>
        <p:sp>
          <p:nvSpPr>
            <p:cNvPr id="27" name="Diagonal Stripe 26">
              <a:extLst>
                <a:ext uri="{FF2B5EF4-FFF2-40B4-BE49-F238E27FC236}">
                  <a16:creationId xmlns:a16="http://schemas.microsoft.com/office/drawing/2014/main" id="{2D5247F3-E6EB-4003-B1FD-F6200F0738E5}"/>
                </a:ext>
              </a:extLst>
            </p:cNvPr>
            <p:cNvSpPr/>
            <p:nvPr userDrawn="1"/>
          </p:nvSpPr>
          <p:spPr>
            <a:xfrm>
              <a:off x="0" y="-1"/>
              <a:ext cx="4639713" cy="3367271"/>
            </a:xfrm>
            <a:prstGeom prst="diagStripe">
              <a:avLst>
                <a:gd name="adj" fmla="val 5120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cxnSp>
          <p:nvCxnSpPr>
            <p:cNvPr id="28" name="Straight Connector 27">
              <a:extLst>
                <a:ext uri="{FF2B5EF4-FFF2-40B4-BE49-F238E27FC236}">
                  <a16:creationId xmlns:a16="http://schemas.microsoft.com/office/drawing/2014/main" id="{E9B7D995-9FB8-4461-8AAA-FA8B9A145B6B}"/>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3" name="Parallelogram 32">
              <a:extLst>
                <a:ext uri="{FF2B5EF4-FFF2-40B4-BE49-F238E27FC236}">
                  <a16:creationId xmlns:a16="http://schemas.microsoft.com/office/drawing/2014/main" id="{849B962F-68BC-4B89-B4D8-D862517534DF}"/>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6" name="Parallelogram 35">
            <a:extLst>
              <a:ext uri="{FF2B5EF4-FFF2-40B4-BE49-F238E27FC236}">
                <a16:creationId xmlns:a16="http://schemas.microsoft.com/office/drawing/2014/main" id="{8006416B-866C-47E5-8480-109B40F9EAA9}"/>
              </a:ext>
            </a:extLst>
          </p:cNvPr>
          <p:cNvSpPr/>
          <p:nvPr userDrawn="1"/>
        </p:nvSpPr>
        <p:spPr>
          <a:xfrm flipH="1">
            <a:off x="6679908" y="1"/>
            <a:ext cx="1447800" cy="639064"/>
          </a:xfrm>
          <a:prstGeom prst="parallelogram">
            <a:avLst>
              <a:gd name="adj" fmla="val 13561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37" name="Text Placeholder 4" title="Subtitle">
            <a:extLst>
              <a:ext uri="{FF2B5EF4-FFF2-40B4-BE49-F238E27FC236}">
                <a16:creationId xmlns:a16="http://schemas.microsoft.com/office/drawing/2014/main" id="{FE79FAE9-2A8C-46BA-8738-44CBCF7294A9}"/>
              </a:ext>
            </a:extLst>
          </p:cNvPr>
          <p:cNvSpPr>
            <a:spLocks noGrp="1"/>
          </p:cNvSpPr>
          <p:nvPr>
            <p:ph type="body" sz="quarter" idx="16" hasCustomPrompt="1"/>
          </p:nvPr>
        </p:nvSpPr>
        <p:spPr>
          <a:xfrm>
            <a:off x="520493" y="1376932"/>
            <a:ext cx="7368596" cy="608895"/>
          </a:xfrm>
          <a:prstGeom prst="rect">
            <a:avLst/>
          </a:prstGeom>
        </p:spPr>
        <p:txBody>
          <a:bodyPr/>
          <a:lstStyle>
            <a:lvl1pPr marL="0" indent="0">
              <a:buNone/>
              <a:defRPr sz="2000" spc="300">
                <a:solidFill>
                  <a:schemeClr val="accent6"/>
                </a:solidFill>
              </a:defRPr>
            </a:lvl1pPr>
            <a:lvl2pPr marL="457200" indent="0">
              <a:buNone/>
              <a:defRPr/>
            </a:lvl2pPr>
          </a:lstStyle>
          <a:p>
            <a:pPr lvl="0"/>
            <a:r>
              <a:rPr lang="en-US" noProof="0"/>
              <a:t>CLICK TO SUBTITLE STYLE</a:t>
            </a:r>
          </a:p>
        </p:txBody>
      </p:sp>
      <p:sp>
        <p:nvSpPr>
          <p:cNvPr id="2" name="Footer Placeholder 1">
            <a:extLst>
              <a:ext uri="{FF2B5EF4-FFF2-40B4-BE49-F238E27FC236}">
                <a16:creationId xmlns:a16="http://schemas.microsoft.com/office/drawing/2014/main" id="{5750A33E-CEFE-4D43-9554-513B01B1D3D9}"/>
              </a:ext>
            </a:extLst>
          </p:cNvPr>
          <p:cNvSpPr>
            <a:spLocks noGrp="1"/>
          </p:cNvSpPr>
          <p:nvPr>
            <p:ph type="ftr" sz="quarter" idx="17"/>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4A960C75-8FA7-5740-9388-2B5112B2C5B9}"/>
              </a:ext>
            </a:extLst>
          </p:cNvPr>
          <p:cNvSpPr>
            <a:spLocks noGrp="1"/>
          </p:cNvSpPr>
          <p:nvPr>
            <p:ph type="sldNum" sz="quarter" idx="18"/>
          </p:nvPr>
        </p:nvSpPr>
        <p:spPr/>
        <p:txBody>
          <a:bodyPr/>
          <a:lstStyle/>
          <a:p>
            <a:fld id="{8699F50C-BE38-4BD0-BA84-9B090E1F2B9B}" type="slidenum">
              <a:rPr lang="en-US" noProof="0" smtClean="0"/>
              <a:t>‹#›</a:t>
            </a:fld>
            <a:endParaRPr lang="en-US" noProof="0" dirty="0"/>
          </a:p>
        </p:txBody>
      </p:sp>
      <p:sp>
        <p:nvSpPr>
          <p:cNvPr id="17" name="Title 1" title="Title ">
            <a:extLst>
              <a:ext uri="{FF2B5EF4-FFF2-40B4-BE49-F238E27FC236}">
                <a16:creationId xmlns:a16="http://schemas.microsoft.com/office/drawing/2014/main" id="{0F525D04-A814-7A4D-9732-11097EA76257}"/>
              </a:ext>
            </a:extLst>
          </p:cNvPr>
          <p:cNvSpPr>
            <a:spLocks noGrp="1"/>
          </p:cNvSpPr>
          <p:nvPr>
            <p:ph type="title" hasCustomPrompt="1"/>
          </p:nvPr>
        </p:nvSpPr>
        <p:spPr>
          <a:xfrm>
            <a:off x="518678" y="209028"/>
            <a:ext cx="8333222" cy="1147969"/>
          </a:xfrm>
          <a:prstGeom prst="rect">
            <a:avLst/>
          </a:prstGeom>
        </p:spPr>
        <p:txBody>
          <a:bodyPr bIns="0" anchor="b">
            <a:normAutofit/>
          </a:bodyPr>
          <a:lstStyle>
            <a:lvl1pPr>
              <a:defRPr sz="4400" b="1">
                <a:solidFill>
                  <a:schemeClr val="accent1"/>
                </a:solidFill>
              </a:defRPr>
            </a:lvl1pPr>
          </a:lstStyle>
          <a:p>
            <a:r>
              <a:rPr lang="en-US" noProof="0"/>
              <a:t>Click to Edit Master Title Style </a:t>
            </a:r>
          </a:p>
        </p:txBody>
      </p:sp>
    </p:spTree>
    <p:extLst>
      <p:ext uri="{BB962C8B-B14F-4D97-AF65-F5344CB8AC3E}">
        <p14:creationId xmlns:p14="http://schemas.microsoft.com/office/powerpoint/2010/main" val="3415060917"/>
      </p:ext>
    </p:extLst>
  </p:cSld>
  <p:clrMapOvr>
    <a:masterClrMapping/>
  </p:clrMapOvr>
  <p:extLst mod="1">
    <p:ext uri="{DCECCB84-F9BA-43D5-87BE-67443E8EF086}">
      <p15:sldGuideLst xmlns:p15="http://schemas.microsoft.com/office/powerpoint/2012/main">
        <p15:guide id="1" orient="horz" pos="142">
          <p15:clr>
            <a:srgbClr val="FBAE40"/>
          </p15:clr>
        </p15:guide>
        <p15:guide id="2" pos="3840">
          <p15:clr>
            <a:srgbClr val="FBAE40"/>
          </p15:clr>
        </p15:guide>
        <p15:guide id="3" pos="77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4" name="Right Triangle 3">
            <a:extLst>
              <a:ext uri="{FF2B5EF4-FFF2-40B4-BE49-F238E27FC236}">
                <a16:creationId xmlns:a16="http://schemas.microsoft.com/office/drawing/2014/main" id="{79ED029D-F488-47E5-B064-0E35B31D23A5}"/>
              </a:ext>
            </a:extLst>
          </p:cNvPr>
          <p:cNvSpPr/>
          <p:nvPr userDrawn="1"/>
        </p:nvSpPr>
        <p:spPr>
          <a:xfrm flipV="1">
            <a:off x="0" y="-5"/>
            <a:ext cx="11747500" cy="6299203"/>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Picture Placeholder 31" title="Image">
            <a:extLst>
              <a:ext uri="{FF2B5EF4-FFF2-40B4-BE49-F238E27FC236}">
                <a16:creationId xmlns:a16="http://schemas.microsoft.com/office/drawing/2014/main" id="{D683190A-95C6-428D-AEE4-FC8350C3246D}"/>
              </a:ext>
            </a:extLst>
          </p:cNvPr>
          <p:cNvSpPr>
            <a:spLocks noGrp="1"/>
          </p:cNvSpPr>
          <p:nvPr>
            <p:ph type="pic" sz="quarter" idx="13" hasCustomPrompt="1"/>
          </p:nvPr>
        </p:nvSpPr>
        <p:spPr>
          <a:xfrm>
            <a:off x="359229" y="326570"/>
            <a:ext cx="11473542" cy="6204859"/>
          </a:xfrm>
          <a:prstGeom prst="rect">
            <a:avLst/>
          </a:prstGeom>
          <a:solidFill>
            <a:schemeClr val="bg1">
              <a:lumMod val="85000"/>
            </a:schemeClr>
          </a:solidFill>
        </p:spPr>
        <p:txBody>
          <a:bodyPr lIns="0" tIns="0" anchor="ctr"/>
          <a:lstStyle>
            <a:lvl1pPr marL="0" indent="0" algn="ctr">
              <a:buNone/>
              <a:defRPr sz="1100" i="1">
                <a:latin typeface="Times New Roman" panose="02020603050405020304" pitchFamily="18" charset="0"/>
                <a:cs typeface="Times New Roman" panose="02020603050405020304" pitchFamily="18" charset="0"/>
              </a:defRPr>
            </a:lvl1pPr>
          </a:lstStyle>
          <a:p>
            <a:r>
              <a:rPr lang="en-US" noProof="0" dirty="0"/>
              <a:t>Insert or Drag and Drop Image Here</a:t>
            </a:r>
          </a:p>
        </p:txBody>
      </p:sp>
      <p:cxnSp>
        <p:nvCxnSpPr>
          <p:cNvPr id="6" name="Straight Connector 5">
            <a:extLst>
              <a:ext uri="{FF2B5EF4-FFF2-40B4-BE49-F238E27FC236}">
                <a16:creationId xmlns:a16="http://schemas.microsoft.com/office/drawing/2014/main" id="{F78F4957-6DDE-40CE-9D33-00B1434FA085}"/>
              </a:ext>
            </a:extLst>
          </p:cNvPr>
          <p:cNvCxnSpPr>
            <a:cxnSpLocks/>
          </p:cNvCxnSpPr>
          <p:nvPr userDrawn="1"/>
        </p:nvCxnSpPr>
        <p:spPr>
          <a:xfrm flipV="1">
            <a:off x="0" y="5344886"/>
            <a:ext cx="2362200" cy="124097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Title 1" title="Title ">
            <a:extLst>
              <a:ext uri="{FF2B5EF4-FFF2-40B4-BE49-F238E27FC236}">
                <a16:creationId xmlns:a16="http://schemas.microsoft.com/office/drawing/2014/main" id="{D9A8085F-72C4-4DFB-813E-C5666B0CCF3A}"/>
              </a:ext>
            </a:extLst>
          </p:cNvPr>
          <p:cNvSpPr>
            <a:spLocks noGrp="1"/>
          </p:cNvSpPr>
          <p:nvPr>
            <p:ph type="title" hasCustomPrompt="1"/>
          </p:nvPr>
        </p:nvSpPr>
        <p:spPr>
          <a:xfrm>
            <a:off x="359229" y="558802"/>
            <a:ext cx="8333222" cy="939798"/>
          </a:xfrm>
          <a:prstGeom prst="rect">
            <a:avLst/>
          </a:prstGeom>
          <a:solidFill>
            <a:schemeClr val="bg1">
              <a:alpha val="90000"/>
            </a:schemeClr>
          </a:solidFill>
        </p:spPr>
        <p:txBody>
          <a:bodyPr lIns="288000" anchor="ctr">
            <a:normAutofit/>
          </a:bodyPr>
          <a:lstStyle>
            <a:lvl1pPr>
              <a:defRPr sz="3600" b="1">
                <a:solidFill>
                  <a:schemeClr val="tx1"/>
                </a:solidFill>
              </a:defRPr>
            </a:lvl1pPr>
          </a:lstStyle>
          <a:p>
            <a:r>
              <a:rPr lang="en-US" noProof="0"/>
              <a:t>Add Caption Here</a:t>
            </a:r>
          </a:p>
        </p:txBody>
      </p:sp>
    </p:spTree>
    <p:extLst>
      <p:ext uri="{BB962C8B-B14F-4D97-AF65-F5344CB8AC3E}">
        <p14:creationId xmlns:p14="http://schemas.microsoft.com/office/powerpoint/2010/main" val="423757677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Title 1" title="Title">
            <a:extLst>
              <a:ext uri="{FF2B5EF4-FFF2-40B4-BE49-F238E27FC236}">
                <a16:creationId xmlns:a16="http://schemas.microsoft.com/office/drawing/2014/main" id="{A648E0EA-49ED-4F2D-A107-8FCE6301FC88}"/>
              </a:ext>
            </a:extLst>
          </p:cNvPr>
          <p:cNvSpPr>
            <a:spLocks noGrp="1"/>
          </p:cNvSpPr>
          <p:nvPr>
            <p:ph type="ctrTitle" hasCustomPrompt="1"/>
          </p:nvPr>
        </p:nvSpPr>
        <p:spPr>
          <a:xfrm>
            <a:off x="6375721" y="1821022"/>
            <a:ext cx="4853573" cy="1616252"/>
          </a:xfrm>
          <a:prstGeom prst="rect">
            <a:avLst/>
          </a:prstGeom>
        </p:spPr>
        <p:txBody>
          <a:bodyPr anchor="b">
            <a:normAutofit/>
          </a:bodyPr>
          <a:lstStyle>
            <a:lvl1pPr algn="l">
              <a:defRPr sz="4300" b="1">
                <a:solidFill>
                  <a:schemeClr val="accent1"/>
                </a:solidFill>
              </a:defRPr>
            </a:lvl1pPr>
          </a:lstStyle>
          <a:p>
            <a:r>
              <a:rPr lang="en-US" noProof="0"/>
              <a:t>Click To Edit Master Title Style</a:t>
            </a:r>
          </a:p>
        </p:txBody>
      </p:sp>
      <p:sp>
        <p:nvSpPr>
          <p:cNvPr id="9" name="Text Placeholder 3">
            <a:extLst>
              <a:ext uri="{FF2B5EF4-FFF2-40B4-BE49-F238E27FC236}">
                <a16:creationId xmlns:a16="http://schemas.microsoft.com/office/drawing/2014/main" id="{A488AB73-8058-4FB5-9619-FCECCA9F3941}"/>
              </a:ext>
            </a:extLst>
          </p:cNvPr>
          <p:cNvSpPr>
            <a:spLocks noGrp="1"/>
          </p:cNvSpPr>
          <p:nvPr>
            <p:ph type="body" sz="quarter" idx="15" hasCustomPrompt="1"/>
          </p:nvPr>
        </p:nvSpPr>
        <p:spPr>
          <a:xfrm>
            <a:off x="6822929" y="3461163"/>
            <a:ext cx="3445782" cy="288000"/>
          </a:xfrm>
          <a:prstGeom prst="rect">
            <a:avLst/>
          </a:prstGeom>
        </p:spPr>
        <p:txBody>
          <a:bodyPr/>
          <a:lstStyle>
            <a:lvl1pPr marL="0" indent="0">
              <a:buNone/>
              <a:defRPr sz="1800">
                <a:latin typeface="+mn-lt"/>
                <a:cs typeface="Calibri Light" panose="020F0302020204030204" pitchFamily="34" charset="0"/>
              </a:defRPr>
            </a:lvl1pPr>
          </a:lstStyle>
          <a:p>
            <a:r>
              <a:rPr lang="en-US" noProof="0"/>
              <a:t>Name</a:t>
            </a:r>
          </a:p>
        </p:txBody>
      </p:sp>
      <p:sp>
        <p:nvSpPr>
          <p:cNvPr id="10" name="Text Placeholder 4">
            <a:extLst>
              <a:ext uri="{FF2B5EF4-FFF2-40B4-BE49-F238E27FC236}">
                <a16:creationId xmlns:a16="http://schemas.microsoft.com/office/drawing/2014/main" id="{359BE165-3EB5-4C11-8B53-6E98C0BC2E65}"/>
              </a:ext>
            </a:extLst>
          </p:cNvPr>
          <p:cNvSpPr>
            <a:spLocks noGrp="1"/>
          </p:cNvSpPr>
          <p:nvPr>
            <p:ph type="body" sz="quarter" idx="16" hasCustomPrompt="1"/>
          </p:nvPr>
        </p:nvSpPr>
        <p:spPr>
          <a:xfrm>
            <a:off x="6822929" y="3839451"/>
            <a:ext cx="3445782" cy="288000"/>
          </a:xfrm>
          <a:prstGeom prst="rect">
            <a:avLst/>
          </a:prstGeom>
        </p:spPr>
        <p:txBody>
          <a:bodyPr/>
          <a:lstStyle>
            <a:lvl1pPr marL="0" indent="0">
              <a:buNone/>
              <a:defRPr sz="1800">
                <a:latin typeface="+mn-lt"/>
                <a:cs typeface="Calibri Light" panose="020F0302020204030204" pitchFamily="34" charset="0"/>
              </a:defRPr>
            </a:lvl1pPr>
          </a:lstStyle>
          <a:p>
            <a:r>
              <a:rPr lang="en-US" noProof="0"/>
              <a:t>Phone Number</a:t>
            </a:r>
          </a:p>
        </p:txBody>
      </p:sp>
      <p:sp>
        <p:nvSpPr>
          <p:cNvPr id="11" name="Text Placeholder 5">
            <a:extLst>
              <a:ext uri="{FF2B5EF4-FFF2-40B4-BE49-F238E27FC236}">
                <a16:creationId xmlns:a16="http://schemas.microsoft.com/office/drawing/2014/main" id="{79D05293-35AD-495F-A7AE-942398090B15}"/>
              </a:ext>
            </a:extLst>
          </p:cNvPr>
          <p:cNvSpPr>
            <a:spLocks noGrp="1"/>
          </p:cNvSpPr>
          <p:nvPr>
            <p:ph type="body" sz="quarter" idx="17" hasCustomPrompt="1"/>
          </p:nvPr>
        </p:nvSpPr>
        <p:spPr>
          <a:xfrm>
            <a:off x="6822928" y="4216669"/>
            <a:ext cx="3445783" cy="289070"/>
          </a:xfrm>
          <a:prstGeom prst="rect">
            <a:avLst/>
          </a:prstGeom>
        </p:spPr>
        <p:txBody>
          <a:bodyPr/>
          <a:lstStyle>
            <a:lvl1pPr marL="0" indent="0">
              <a:buNone/>
              <a:defRPr sz="1800">
                <a:latin typeface="+mn-lt"/>
                <a:cs typeface="Calibri Light" panose="020F0302020204030204" pitchFamily="34" charset="0"/>
              </a:defRPr>
            </a:lvl1pPr>
          </a:lstStyle>
          <a:p>
            <a:r>
              <a:rPr lang="en-US" noProof="0"/>
              <a:t>Email </a:t>
            </a:r>
          </a:p>
        </p:txBody>
      </p:sp>
      <p:sp>
        <p:nvSpPr>
          <p:cNvPr id="13" name="Text Placeholder 21">
            <a:extLst>
              <a:ext uri="{FF2B5EF4-FFF2-40B4-BE49-F238E27FC236}">
                <a16:creationId xmlns:a16="http://schemas.microsoft.com/office/drawing/2014/main" id="{997A03F2-8D8A-4425-9F56-66DB33CE11A1}"/>
              </a:ext>
            </a:extLst>
          </p:cNvPr>
          <p:cNvSpPr>
            <a:spLocks noGrp="1"/>
          </p:cNvSpPr>
          <p:nvPr>
            <p:ph type="body" sz="quarter" idx="18" hasCustomPrompt="1"/>
          </p:nvPr>
        </p:nvSpPr>
        <p:spPr>
          <a:xfrm>
            <a:off x="6822929" y="4594957"/>
            <a:ext cx="3445782" cy="288000"/>
          </a:xfrm>
          <a:prstGeom prst="rect">
            <a:avLst/>
          </a:prstGeom>
        </p:spPr>
        <p:txBody>
          <a:bodyPr/>
          <a:lstStyle>
            <a:lvl1pPr marL="0" indent="0">
              <a:buNone/>
              <a:defRPr sz="1800">
                <a:latin typeface="+mn-lt"/>
                <a:cs typeface="Calibri Light" panose="020F0302020204030204" pitchFamily="34" charset="0"/>
              </a:defRPr>
            </a:lvl1pPr>
          </a:lstStyle>
          <a:p>
            <a:r>
              <a:rPr lang="en-US" noProof="0"/>
              <a:t>Company Website</a:t>
            </a:r>
          </a:p>
        </p:txBody>
      </p:sp>
      <p:sp>
        <p:nvSpPr>
          <p:cNvPr id="14" name="Shape 4157">
            <a:extLst>
              <a:ext uri="{FF2B5EF4-FFF2-40B4-BE49-F238E27FC236}">
                <a16:creationId xmlns:a16="http://schemas.microsoft.com/office/drawing/2014/main" id="{A30A8F28-98F4-425F-A750-78192A157DF4}"/>
              </a:ext>
            </a:extLst>
          </p:cNvPr>
          <p:cNvSpPr/>
          <p:nvPr userDrawn="1"/>
        </p:nvSpPr>
        <p:spPr>
          <a:xfrm>
            <a:off x="6458938" y="3505247"/>
            <a:ext cx="258875" cy="258875"/>
          </a:xfrm>
          <a:custGeom>
            <a:avLst/>
            <a:gdLst/>
            <a:ahLst/>
            <a:cxnLst>
              <a:cxn ang="0">
                <a:pos x="wd2" y="hd2"/>
              </a:cxn>
              <a:cxn ang="5400000">
                <a:pos x="wd2" y="hd2"/>
              </a:cxn>
              <a:cxn ang="10800000">
                <a:pos x="wd2" y="hd2"/>
              </a:cxn>
              <a:cxn ang="16200000">
                <a:pos x="wd2" y="hd2"/>
              </a:cxn>
            </a:cxnLst>
            <a:rect l="0" t="0" r="r" b="b"/>
            <a:pathLst>
              <a:path w="21600" h="21600" extrusionOk="0">
                <a:moveTo>
                  <a:pt x="17958" y="17505"/>
                </a:moveTo>
                <a:cubicBezTo>
                  <a:pt x="17372" y="16944"/>
                  <a:pt x="16242" y="15945"/>
                  <a:pt x="15117" y="15413"/>
                </a:cubicBezTo>
                <a:cubicBezTo>
                  <a:pt x="14189" y="14975"/>
                  <a:pt x="13657" y="14531"/>
                  <a:pt x="13491" y="14057"/>
                </a:cubicBezTo>
                <a:cubicBezTo>
                  <a:pt x="13377" y="13728"/>
                  <a:pt x="13428" y="13351"/>
                  <a:pt x="13649" y="12904"/>
                </a:cubicBezTo>
                <a:cubicBezTo>
                  <a:pt x="13815" y="12567"/>
                  <a:pt x="13972" y="12286"/>
                  <a:pt x="14117" y="12028"/>
                </a:cubicBezTo>
                <a:cubicBezTo>
                  <a:pt x="14730" y="10934"/>
                  <a:pt x="15203" y="10145"/>
                  <a:pt x="15203" y="7348"/>
                </a:cubicBezTo>
                <a:cubicBezTo>
                  <a:pt x="15203" y="3162"/>
                  <a:pt x="12787" y="2951"/>
                  <a:pt x="12309" y="2951"/>
                </a:cubicBezTo>
                <a:cubicBezTo>
                  <a:pt x="11917" y="2951"/>
                  <a:pt x="11672" y="3037"/>
                  <a:pt x="11435" y="3121"/>
                </a:cubicBezTo>
                <a:cubicBezTo>
                  <a:pt x="11175" y="3213"/>
                  <a:pt x="10907" y="3309"/>
                  <a:pt x="10296" y="3319"/>
                </a:cubicBezTo>
                <a:cubicBezTo>
                  <a:pt x="9190" y="3337"/>
                  <a:pt x="6873" y="3375"/>
                  <a:pt x="6873" y="7226"/>
                </a:cubicBezTo>
                <a:cubicBezTo>
                  <a:pt x="6873" y="9919"/>
                  <a:pt x="7574" y="11156"/>
                  <a:pt x="8125" y="12150"/>
                </a:cubicBezTo>
                <a:cubicBezTo>
                  <a:pt x="8266" y="12404"/>
                  <a:pt x="8399" y="12645"/>
                  <a:pt x="8505" y="12885"/>
                </a:cubicBezTo>
                <a:cubicBezTo>
                  <a:pt x="8973" y="13949"/>
                  <a:pt x="8631" y="14693"/>
                  <a:pt x="7426" y="15224"/>
                </a:cubicBezTo>
                <a:cubicBezTo>
                  <a:pt x="5905" y="15897"/>
                  <a:pt x="5188" y="16247"/>
                  <a:pt x="3693" y="17562"/>
                </a:cubicBezTo>
                <a:cubicBezTo>
                  <a:pt x="2017" y="15800"/>
                  <a:pt x="982" y="13423"/>
                  <a:pt x="982" y="10800"/>
                </a:cubicBezTo>
                <a:cubicBezTo>
                  <a:pt x="982" y="5377"/>
                  <a:pt x="5377" y="982"/>
                  <a:pt x="10800" y="982"/>
                </a:cubicBezTo>
                <a:cubicBezTo>
                  <a:pt x="16223" y="982"/>
                  <a:pt x="20618" y="5377"/>
                  <a:pt x="20618" y="10800"/>
                </a:cubicBezTo>
                <a:cubicBezTo>
                  <a:pt x="20618" y="13395"/>
                  <a:pt x="19603" y="15749"/>
                  <a:pt x="17958" y="17505"/>
                </a:cubicBezTo>
                <a:moveTo>
                  <a:pt x="10800" y="20618"/>
                </a:moveTo>
                <a:cubicBezTo>
                  <a:pt x="8356" y="20618"/>
                  <a:pt x="6125" y="19720"/>
                  <a:pt x="4407" y="18242"/>
                </a:cubicBezTo>
                <a:cubicBezTo>
                  <a:pt x="5730" y="17084"/>
                  <a:pt x="6362" y="16767"/>
                  <a:pt x="7823" y="16122"/>
                </a:cubicBezTo>
                <a:cubicBezTo>
                  <a:pt x="9515" y="15375"/>
                  <a:pt x="10091" y="14051"/>
                  <a:pt x="9403" y="12489"/>
                </a:cubicBezTo>
                <a:cubicBezTo>
                  <a:pt x="9279" y="12208"/>
                  <a:pt x="9136" y="11949"/>
                  <a:pt x="8984" y="11674"/>
                </a:cubicBezTo>
                <a:cubicBezTo>
                  <a:pt x="8461" y="10732"/>
                  <a:pt x="7855" y="9665"/>
                  <a:pt x="7855" y="7226"/>
                </a:cubicBezTo>
                <a:cubicBezTo>
                  <a:pt x="7855" y="4341"/>
                  <a:pt x="9224" y="4318"/>
                  <a:pt x="10312" y="4300"/>
                </a:cubicBezTo>
                <a:cubicBezTo>
                  <a:pt x="11084" y="4287"/>
                  <a:pt x="11461" y="4154"/>
                  <a:pt x="11763" y="4047"/>
                </a:cubicBezTo>
                <a:cubicBezTo>
                  <a:pt x="11964" y="3975"/>
                  <a:pt x="12086" y="3933"/>
                  <a:pt x="12309" y="3933"/>
                </a:cubicBezTo>
                <a:cubicBezTo>
                  <a:pt x="13218" y="3933"/>
                  <a:pt x="14221" y="4830"/>
                  <a:pt x="14221" y="7348"/>
                </a:cubicBezTo>
                <a:cubicBezTo>
                  <a:pt x="14221" y="9888"/>
                  <a:pt x="13840" y="10513"/>
                  <a:pt x="13261" y="11548"/>
                </a:cubicBezTo>
                <a:cubicBezTo>
                  <a:pt x="13108" y="11820"/>
                  <a:pt x="12943" y="12115"/>
                  <a:pt x="12768" y="12470"/>
                </a:cubicBezTo>
                <a:cubicBezTo>
                  <a:pt x="12430" y="13155"/>
                  <a:pt x="12362" y="13798"/>
                  <a:pt x="12565" y="14380"/>
                </a:cubicBezTo>
                <a:cubicBezTo>
                  <a:pt x="12825" y="15126"/>
                  <a:pt x="13502" y="15737"/>
                  <a:pt x="14696" y="16302"/>
                </a:cubicBezTo>
                <a:cubicBezTo>
                  <a:pt x="15675" y="16764"/>
                  <a:pt x="16700" y="17667"/>
                  <a:pt x="17251" y="18189"/>
                </a:cubicBezTo>
                <a:cubicBezTo>
                  <a:pt x="15525" y="19697"/>
                  <a:pt x="13272" y="20618"/>
                  <a:pt x="10800" y="20618"/>
                </a:cubicBezTo>
                <a:moveTo>
                  <a:pt x="10800" y="0"/>
                </a:moveTo>
                <a:cubicBezTo>
                  <a:pt x="4835" y="0"/>
                  <a:pt x="0" y="4835"/>
                  <a:pt x="0" y="10800"/>
                </a:cubicBezTo>
                <a:cubicBezTo>
                  <a:pt x="0" y="16764"/>
                  <a:pt x="4835" y="21600"/>
                  <a:pt x="10800" y="21600"/>
                </a:cubicBezTo>
                <a:cubicBezTo>
                  <a:pt x="16765" y="21600"/>
                  <a:pt x="21600" y="16764"/>
                  <a:pt x="21600" y="10800"/>
                </a:cubicBezTo>
                <a:cubicBezTo>
                  <a:pt x="21600" y="4835"/>
                  <a:pt x="16765" y="0"/>
                  <a:pt x="10800" y="0"/>
                </a:cubicBezTo>
              </a:path>
            </a:pathLst>
          </a:custGeom>
          <a:solidFill>
            <a:schemeClr val="accent2"/>
          </a:solidFill>
          <a:ln w="12700">
            <a:miter lim="400000"/>
          </a:ln>
        </p:spPr>
        <p:txBody>
          <a:bodyPr lIns="38100" tIns="38100" rIns="38100" bIns="38100" anchor="ctr"/>
          <a:lstStyle/>
          <a:p>
            <a:pPr algn="ctr" defTabSz="457200">
              <a:lnSpc>
                <a:spcPct val="100000"/>
              </a:lnSpc>
              <a:defRPr sz="3000" spc="0">
                <a:solidFill>
                  <a:srgbClr val="FFFFFF"/>
                </a:solidFill>
                <a:effectLst>
                  <a:outerShdw blurRad="38100" dist="12700" dir="5400000" rotWithShape="0">
                    <a:srgbClr val="000000">
                      <a:alpha val="50000"/>
                    </a:srgbClr>
                  </a:outerShdw>
                </a:effectLst>
                <a:latin typeface="Gill Sans SemiBold"/>
                <a:ea typeface="Gill Sans SemiBold"/>
                <a:cs typeface="Gill Sans SemiBold"/>
                <a:sym typeface="Gill Sans SemiBold"/>
              </a:defRPr>
            </a:pPr>
            <a:endParaRPr lang="en-US" noProof="0" dirty="0"/>
          </a:p>
        </p:txBody>
      </p:sp>
      <p:sp>
        <p:nvSpPr>
          <p:cNvPr id="15" name="Shape 4186">
            <a:extLst>
              <a:ext uri="{FF2B5EF4-FFF2-40B4-BE49-F238E27FC236}">
                <a16:creationId xmlns:a16="http://schemas.microsoft.com/office/drawing/2014/main" id="{2F84D399-8148-4E86-A1E4-BE7D1D81383A}"/>
              </a:ext>
            </a:extLst>
          </p:cNvPr>
          <p:cNvSpPr/>
          <p:nvPr userDrawn="1"/>
        </p:nvSpPr>
        <p:spPr>
          <a:xfrm>
            <a:off x="6507622" y="3897986"/>
            <a:ext cx="161507" cy="296095"/>
          </a:xfrm>
          <a:custGeom>
            <a:avLst/>
            <a:gdLst/>
            <a:ahLst/>
            <a:cxnLst>
              <a:cxn ang="0">
                <a:pos x="wd2" y="hd2"/>
              </a:cxn>
              <a:cxn ang="5400000">
                <a:pos x="wd2" y="hd2"/>
              </a:cxn>
              <a:cxn ang="10800000">
                <a:pos x="wd2" y="hd2"/>
              </a:cxn>
              <a:cxn ang="16200000">
                <a:pos x="wd2" y="hd2"/>
              </a:cxn>
            </a:cxnLst>
            <a:rect l="0" t="0" r="r" b="b"/>
            <a:pathLst>
              <a:path w="21600" h="21600" extrusionOk="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chemeClr val="accent2"/>
          </a:solidFill>
          <a:ln w="12700">
            <a:miter lim="400000"/>
          </a:ln>
        </p:spPr>
        <p:txBody>
          <a:bodyPr lIns="38100" tIns="38100" rIns="38100" bIns="38100" anchor="ctr"/>
          <a:lstStyle/>
          <a:p>
            <a:pPr algn="ctr" defTabSz="457200">
              <a:lnSpc>
                <a:spcPct val="100000"/>
              </a:lnSpc>
              <a:defRPr sz="3000" spc="0">
                <a:solidFill>
                  <a:srgbClr val="FFFFFF"/>
                </a:solidFill>
                <a:effectLst>
                  <a:outerShdw blurRad="38100" dist="12700" dir="5400000" rotWithShape="0">
                    <a:srgbClr val="000000">
                      <a:alpha val="50000"/>
                    </a:srgbClr>
                  </a:outerShdw>
                </a:effectLst>
                <a:latin typeface="Gill Sans SemiBold"/>
                <a:ea typeface="Gill Sans SemiBold"/>
                <a:cs typeface="Gill Sans SemiBold"/>
                <a:sym typeface="Gill Sans SemiBold"/>
              </a:defRPr>
            </a:pPr>
            <a:endParaRPr lang="en-US" noProof="0" dirty="0"/>
          </a:p>
        </p:txBody>
      </p:sp>
      <p:sp>
        <p:nvSpPr>
          <p:cNvPr id="19" name="Shape 4379">
            <a:extLst>
              <a:ext uri="{FF2B5EF4-FFF2-40B4-BE49-F238E27FC236}">
                <a16:creationId xmlns:a16="http://schemas.microsoft.com/office/drawing/2014/main" id="{E4408FF8-E342-42F8-BBE9-1220822B5E99}"/>
              </a:ext>
            </a:extLst>
          </p:cNvPr>
          <p:cNvSpPr/>
          <p:nvPr userDrawn="1"/>
        </p:nvSpPr>
        <p:spPr>
          <a:xfrm>
            <a:off x="6458938" y="4327945"/>
            <a:ext cx="258875" cy="188273"/>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chemeClr val="accent2"/>
          </a:solidFill>
          <a:ln w="12700">
            <a:miter lim="400000"/>
          </a:ln>
        </p:spPr>
        <p:txBody>
          <a:bodyPr lIns="38100" tIns="38100" rIns="38100" bIns="38100" anchor="ctr"/>
          <a:lstStyle/>
          <a:p>
            <a:pPr algn="ctr" defTabSz="457200">
              <a:lnSpc>
                <a:spcPct val="100000"/>
              </a:lnSpc>
              <a:defRPr sz="3000" spc="0">
                <a:solidFill>
                  <a:srgbClr val="FFFFFF"/>
                </a:solidFill>
                <a:effectLst>
                  <a:outerShdw blurRad="38100" dist="12700" dir="5400000" rotWithShape="0">
                    <a:srgbClr val="000000">
                      <a:alpha val="50000"/>
                    </a:srgbClr>
                  </a:outerShdw>
                </a:effectLst>
                <a:latin typeface="Gill Sans SemiBold"/>
                <a:ea typeface="Gill Sans SemiBold"/>
                <a:cs typeface="Gill Sans SemiBold"/>
                <a:sym typeface="Gill Sans SemiBold"/>
              </a:defRPr>
            </a:pPr>
            <a:endParaRPr lang="en-US" noProof="0" dirty="0"/>
          </a:p>
        </p:txBody>
      </p:sp>
      <p:sp>
        <p:nvSpPr>
          <p:cNvPr id="20" name="Shape 4487">
            <a:extLst>
              <a:ext uri="{FF2B5EF4-FFF2-40B4-BE49-F238E27FC236}">
                <a16:creationId xmlns:a16="http://schemas.microsoft.com/office/drawing/2014/main" id="{11D27456-C005-4109-9E74-0B692200A0B3}"/>
              </a:ext>
            </a:extLst>
          </p:cNvPr>
          <p:cNvSpPr/>
          <p:nvPr userDrawn="1"/>
        </p:nvSpPr>
        <p:spPr>
          <a:xfrm>
            <a:off x="6471716" y="4650082"/>
            <a:ext cx="233318" cy="233318"/>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accent2"/>
          </a:solidFill>
          <a:ln w="12700">
            <a:miter lim="400000"/>
          </a:ln>
        </p:spPr>
        <p:txBody>
          <a:bodyPr lIns="38100" tIns="38100" rIns="38100" bIns="38100" anchor="ctr"/>
          <a:lstStyle/>
          <a:p>
            <a:pPr algn="ctr" defTabSz="457200">
              <a:lnSpc>
                <a:spcPct val="100000"/>
              </a:lnSpc>
              <a:defRPr sz="3000" spc="0">
                <a:solidFill>
                  <a:srgbClr val="FFFFFF"/>
                </a:solidFill>
                <a:effectLst>
                  <a:outerShdw blurRad="38100" dist="12700" dir="5400000" rotWithShape="0">
                    <a:srgbClr val="000000">
                      <a:alpha val="50000"/>
                    </a:srgbClr>
                  </a:outerShdw>
                </a:effectLst>
                <a:latin typeface="Gill Sans SemiBold"/>
                <a:ea typeface="Gill Sans SemiBold"/>
                <a:cs typeface="Gill Sans SemiBold"/>
                <a:sym typeface="Gill Sans SemiBold"/>
              </a:defRPr>
            </a:pPr>
            <a:endParaRPr lang="en-US" noProof="0" dirty="0"/>
          </a:p>
        </p:txBody>
      </p:sp>
      <p:sp>
        <p:nvSpPr>
          <p:cNvPr id="21" name="Right Triangle 20">
            <a:extLst>
              <a:ext uri="{FF2B5EF4-FFF2-40B4-BE49-F238E27FC236}">
                <a16:creationId xmlns:a16="http://schemas.microsoft.com/office/drawing/2014/main" id="{FDDD2B84-3CB9-4567-8C91-C538E8A1C89F}"/>
              </a:ext>
            </a:extLst>
          </p:cNvPr>
          <p:cNvSpPr/>
          <p:nvPr userDrawn="1"/>
        </p:nvSpPr>
        <p:spPr>
          <a:xfrm flipV="1">
            <a:off x="0" y="-6"/>
            <a:ext cx="10625328" cy="540411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22" name="Straight Connector 21">
            <a:extLst>
              <a:ext uri="{FF2B5EF4-FFF2-40B4-BE49-F238E27FC236}">
                <a16:creationId xmlns:a16="http://schemas.microsoft.com/office/drawing/2014/main" id="{34EF3020-1476-41B1-9FE7-B476A25C53D3}"/>
              </a:ext>
            </a:extLst>
          </p:cNvPr>
          <p:cNvCxnSpPr>
            <a:cxnSpLocks/>
          </p:cNvCxnSpPr>
          <p:nvPr userDrawn="1"/>
        </p:nvCxnSpPr>
        <p:spPr>
          <a:xfrm flipV="1">
            <a:off x="0" y="0"/>
            <a:ext cx="6030686" cy="300445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1B64EC3-B232-415D-8E27-EB3E24D13922}"/>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261CE2F-F199-4242-AC6C-692676B81FF1}"/>
              </a:ext>
            </a:extLst>
          </p:cNvPr>
          <p:cNvCxnSpPr>
            <a:cxnSpLocks/>
          </p:cNvCxnSpPr>
          <p:nvPr userDrawn="1"/>
        </p:nvCxnSpPr>
        <p:spPr>
          <a:xfrm flipV="1">
            <a:off x="-17837" y="4700016"/>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Picture Placeholder 24">
            <a:extLst>
              <a:ext uri="{FF2B5EF4-FFF2-40B4-BE49-F238E27FC236}">
                <a16:creationId xmlns:a16="http://schemas.microsoft.com/office/drawing/2014/main" id="{89C0506D-0CA6-4583-9D04-24E7F4D16AD8}"/>
              </a:ext>
            </a:extLst>
          </p:cNvPr>
          <p:cNvSpPr>
            <a:spLocks noGrp="1"/>
          </p:cNvSpPr>
          <p:nvPr>
            <p:ph type="pic" sz="quarter" idx="13"/>
          </p:nvPr>
        </p:nvSpPr>
        <p:spPr>
          <a:xfrm>
            <a:off x="1683398" y="860944"/>
            <a:ext cx="4428523" cy="5137089"/>
          </a:xfrm>
          <a:custGeom>
            <a:avLst/>
            <a:gdLst>
              <a:gd name="connsiteX0" fmla="*/ 2214261 w 4428523"/>
              <a:gd name="connsiteY0" fmla="*/ 0 h 5137089"/>
              <a:gd name="connsiteX1" fmla="*/ 4428523 w 4428523"/>
              <a:gd name="connsiteY1" fmla="*/ 1107131 h 5137089"/>
              <a:gd name="connsiteX2" fmla="*/ 4428523 w 4428523"/>
              <a:gd name="connsiteY2" fmla="*/ 4029957 h 5137089"/>
              <a:gd name="connsiteX3" fmla="*/ 2214261 w 4428523"/>
              <a:gd name="connsiteY3" fmla="*/ 5137089 h 5137089"/>
              <a:gd name="connsiteX4" fmla="*/ 0 w 4428523"/>
              <a:gd name="connsiteY4" fmla="*/ 4029957 h 5137089"/>
              <a:gd name="connsiteX5" fmla="*/ 0 w 4428523"/>
              <a:gd name="connsiteY5" fmla="*/ 1107131 h 5137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8523" h="5137089">
                <a:moveTo>
                  <a:pt x="2214261" y="0"/>
                </a:moveTo>
                <a:lnTo>
                  <a:pt x="4428523" y="1107131"/>
                </a:lnTo>
                <a:lnTo>
                  <a:pt x="4428523" y="4029957"/>
                </a:lnTo>
                <a:lnTo>
                  <a:pt x="2214261" y="5137089"/>
                </a:lnTo>
                <a:lnTo>
                  <a:pt x="0" y="4029957"/>
                </a:lnTo>
                <a:lnTo>
                  <a:pt x="0" y="1107131"/>
                </a:lnTo>
                <a:close/>
              </a:path>
            </a:pathLst>
          </a:custGeom>
        </p:spPr>
        <p:txBody>
          <a:bodyPr wrap="square" anchor="ctr">
            <a:noAutofit/>
          </a:bodyPr>
          <a:lstStyle>
            <a:lvl1pPr marL="0" indent="0" algn="ctr">
              <a:buNone/>
              <a:defRPr>
                <a:solidFill>
                  <a:schemeClr val="tx1"/>
                </a:solidFill>
              </a:defRPr>
            </a:lvl1pPr>
          </a:lstStyle>
          <a:p>
            <a:r>
              <a:rPr lang="en-US" noProof="0" smtClean="0"/>
              <a:t>Click icon to add picture</a:t>
            </a:r>
            <a:endParaRPr lang="en-US" noProof="0" dirty="0"/>
          </a:p>
        </p:txBody>
      </p:sp>
    </p:spTree>
    <p:extLst>
      <p:ext uri="{BB962C8B-B14F-4D97-AF65-F5344CB8AC3E}">
        <p14:creationId xmlns:p14="http://schemas.microsoft.com/office/powerpoint/2010/main" val="3839051282"/>
      </p:ext>
    </p:extLst>
  </p:cSld>
  <p:clrMapOvr>
    <a:masterClrMapping/>
  </p:clrMapOvr>
  <p:extLst mod="1">
    <p:ext uri="{DCECCB84-F9BA-43D5-87BE-67443E8EF086}">
      <p15:sldGuideLst xmlns:p15="http://schemas.microsoft.com/office/powerpoint/2012/main">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Right Triangle 10">
            <a:extLst>
              <a:ext uri="{FF2B5EF4-FFF2-40B4-BE49-F238E27FC236}">
                <a16:creationId xmlns:a16="http://schemas.microsoft.com/office/drawing/2014/main" id="{037924D2-2AB4-4BE1-9687-836615C72DFC}"/>
              </a:ext>
            </a:extLst>
          </p:cNvPr>
          <p:cNvSpPr/>
          <p:nvPr userDrawn="1"/>
        </p:nvSpPr>
        <p:spPr>
          <a:xfrm flipV="1">
            <a:off x="0" y="-6"/>
            <a:ext cx="10625328" cy="540411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6" name="Straight Connector 15">
            <a:extLst>
              <a:ext uri="{FF2B5EF4-FFF2-40B4-BE49-F238E27FC236}">
                <a16:creationId xmlns:a16="http://schemas.microsoft.com/office/drawing/2014/main" id="{A93BC534-BFA1-4292-899F-03AC711BF7C5}"/>
              </a:ext>
            </a:extLst>
          </p:cNvPr>
          <p:cNvCxnSpPr>
            <a:cxnSpLocks/>
          </p:cNvCxnSpPr>
          <p:nvPr userDrawn="1"/>
        </p:nvCxnSpPr>
        <p:spPr>
          <a:xfrm flipV="1">
            <a:off x="0" y="0"/>
            <a:ext cx="6030686" cy="300445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BEE4DB5-5DEF-4DDB-9764-FD834B9DCAEC}"/>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title="Title">
            <a:extLst>
              <a:ext uri="{FF2B5EF4-FFF2-40B4-BE49-F238E27FC236}">
                <a16:creationId xmlns:a16="http://schemas.microsoft.com/office/drawing/2014/main" id="{A648E0EA-49ED-4F2D-A107-8FCE6301FC88}"/>
              </a:ext>
            </a:extLst>
          </p:cNvPr>
          <p:cNvSpPr>
            <a:spLocks noGrp="1"/>
          </p:cNvSpPr>
          <p:nvPr>
            <p:ph type="ctrTitle" hasCustomPrompt="1"/>
          </p:nvPr>
        </p:nvSpPr>
        <p:spPr>
          <a:xfrm>
            <a:off x="6375721" y="2006084"/>
            <a:ext cx="4853573" cy="1616252"/>
          </a:xfrm>
          <a:prstGeom prst="rect">
            <a:avLst/>
          </a:prstGeom>
        </p:spPr>
        <p:txBody>
          <a:bodyPr anchor="b">
            <a:normAutofit/>
          </a:bodyPr>
          <a:lstStyle>
            <a:lvl1pPr algn="l">
              <a:defRPr sz="4300" b="1">
                <a:solidFill>
                  <a:schemeClr val="accent1"/>
                </a:solidFill>
              </a:defRPr>
            </a:lvl1pPr>
          </a:lstStyle>
          <a:p>
            <a:r>
              <a:rPr lang="en-US" noProof="0"/>
              <a:t>Click To Edit Master Title Style</a:t>
            </a:r>
          </a:p>
        </p:txBody>
      </p:sp>
      <p:sp>
        <p:nvSpPr>
          <p:cNvPr id="3" name="Subtitle 2" title="Subtitle">
            <a:extLst>
              <a:ext uri="{FF2B5EF4-FFF2-40B4-BE49-F238E27FC236}">
                <a16:creationId xmlns:a16="http://schemas.microsoft.com/office/drawing/2014/main" id="{06317687-D49E-41F7-A330-C78C728F0D12}"/>
              </a:ext>
            </a:extLst>
          </p:cNvPr>
          <p:cNvSpPr>
            <a:spLocks noGrp="1"/>
          </p:cNvSpPr>
          <p:nvPr>
            <p:ph type="subTitle" idx="1" hasCustomPrompt="1"/>
          </p:nvPr>
        </p:nvSpPr>
        <p:spPr>
          <a:xfrm>
            <a:off x="6375214" y="3640998"/>
            <a:ext cx="4854339" cy="1257574"/>
          </a:xfrm>
          <a:prstGeom prst="rect">
            <a:avLst/>
          </a:prstGeom>
        </p:spPr>
        <p:txBody>
          <a:bodyPr/>
          <a:lstStyle>
            <a:lvl1pPr marL="0" indent="0" algn="l">
              <a:buNone/>
              <a:defRPr sz="2400" b="0" i="0" spc="300">
                <a:solidFill>
                  <a:schemeClr val="accent6"/>
                </a:solidFill>
                <a:latin typeface="+mn-lt"/>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cxnSp>
        <p:nvCxnSpPr>
          <p:cNvPr id="9" name="Straight Connector 8">
            <a:extLst>
              <a:ext uri="{FF2B5EF4-FFF2-40B4-BE49-F238E27FC236}">
                <a16:creationId xmlns:a16="http://schemas.microsoft.com/office/drawing/2014/main" id="{162849C0-AA0D-4E1A-B4B6-E6A5917AC0A5}"/>
              </a:ext>
            </a:extLst>
          </p:cNvPr>
          <p:cNvCxnSpPr>
            <a:cxnSpLocks/>
          </p:cNvCxnSpPr>
          <p:nvPr userDrawn="1"/>
        </p:nvCxnSpPr>
        <p:spPr>
          <a:xfrm flipV="1">
            <a:off x="-17837" y="4700016"/>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4561729"/>
      </p:ext>
    </p:extLst>
  </p:cSld>
  <p:clrMapOvr>
    <a:masterClrMapping/>
  </p:clrMapOvr>
  <p:extLst mod="1">
    <p:ext uri="{DCECCB84-F9BA-43D5-87BE-67443E8EF086}">
      <p15:sldGuideLst xmlns:p15="http://schemas.microsoft.com/office/powerpoint/2012/main">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9" name="Right Triangle 18">
            <a:extLst>
              <a:ext uri="{FF2B5EF4-FFF2-40B4-BE49-F238E27FC236}">
                <a16:creationId xmlns:a16="http://schemas.microsoft.com/office/drawing/2014/main" id="{71D0E8AA-902F-440D-9C55-2A391C22396A}"/>
              </a:ext>
            </a:extLst>
          </p:cNvPr>
          <p:cNvSpPr/>
          <p:nvPr userDrawn="1"/>
        </p:nvSpPr>
        <p:spPr>
          <a:xfrm flipV="1">
            <a:off x="0" y="-6"/>
            <a:ext cx="10625328" cy="540411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Parallelogram 16">
            <a:extLst>
              <a:ext uri="{FF2B5EF4-FFF2-40B4-BE49-F238E27FC236}">
                <a16:creationId xmlns:a16="http://schemas.microsoft.com/office/drawing/2014/main" id="{7D937721-835D-4D84-94A3-6C79D4639514}"/>
              </a:ext>
            </a:extLst>
          </p:cNvPr>
          <p:cNvSpPr/>
          <p:nvPr userDrawn="1"/>
        </p:nvSpPr>
        <p:spPr>
          <a:xfrm rot="19958790">
            <a:off x="-637324" y="3588176"/>
            <a:ext cx="3860162" cy="1746952"/>
          </a:xfrm>
          <a:prstGeom prst="parallelogram">
            <a:avLst>
              <a:gd name="adj" fmla="val 5321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8" name="Straight Connector 17">
            <a:extLst>
              <a:ext uri="{FF2B5EF4-FFF2-40B4-BE49-F238E27FC236}">
                <a16:creationId xmlns:a16="http://schemas.microsoft.com/office/drawing/2014/main" id="{732BB30B-8262-4715-998F-AAF6A81ADFD3}"/>
              </a:ext>
            </a:extLst>
          </p:cNvPr>
          <p:cNvCxnSpPr>
            <a:cxnSpLocks/>
          </p:cNvCxnSpPr>
          <p:nvPr userDrawn="1"/>
        </p:nvCxnSpPr>
        <p:spPr>
          <a:xfrm flipV="1">
            <a:off x="0" y="1010090"/>
            <a:ext cx="1785257" cy="90750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0" name="Title 1" title="Title">
            <a:extLst>
              <a:ext uri="{FF2B5EF4-FFF2-40B4-BE49-F238E27FC236}">
                <a16:creationId xmlns:a16="http://schemas.microsoft.com/office/drawing/2014/main" id="{4D7EF399-DAA5-44EC-B712-79C755FE84CB}"/>
              </a:ext>
            </a:extLst>
          </p:cNvPr>
          <p:cNvSpPr>
            <a:spLocks noGrp="1"/>
          </p:cNvSpPr>
          <p:nvPr>
            <p:ph type="title" hasCustomPrompt="1"/>
          </p:nvPr>
        </p:nvSpPr>
        <p:spPr>
          <a:xfrm>
            <a:off x="6283842" y="1987420"/>
            <a:ext cx="4911633" cy="1789855"/>
          </a:xfrm>
          <a:prstGeom prst="rect">
            <a:avLst/>
          </a:prstGeom>
        </p:spPr>
        <p:txBody>
          <a:bodyPr anchor="b">
            <a:normAutofit/>
          </a:bodyPr>
          <a:lstStyle>
            <a:lvl1pPr>
              <a:defRPr sz="4000" b="1">
                <a:solidFill>
                  <a:schemeClr val="accent1"/>
                </a:solidFill>
                <a:latin typeface="+mj-lt"/>
                <a:cs typeface="Calibri Light" panose="020F0302020204030204" pitchFamily="34" charset="0"/>
              </a:defRPr>
            </a:lvl1pPr>
          </a:lstStyle>
          <a:p>
            <a:r>
              <a:rPr lang="en-US" noProof="0"/>
              <a:t>Click To Edit Master Title Style</a:t>
            </a:r>
          </a:p>
        </p:txBody>
      </p:sp>
      <p:sp>
        <p:nvSpPr>
          <p:cNvPr id="101" name="Text Placeholder 2" title="Subtitle">
            <a:extLst>
              <a:ext uri="{FF2B5EF4-FFF2-40B4-BE49-F238E27FC236}">
                <a16:creationId xmlns:a16="http://schemas.microsoft.com/office/drawing/2014/main" id="{26D13BFA-61B0-402F-8611-02D3DFDBEBCB}"/>
              </a:ext>
            </a:extLst>
          </p:cNvPr>
          <p:cNvSpPr>
            <a:spLocks noGrp="1"/>
          </p:cNvSpPr>
          <p:nvPr>
            <p:ph type="body" idx="1" hasCustomPrompt="1"/>
          </p:nvPr>
        </p:nvSpPr>
        <p:spPr>
          <a:xfrm>
            <a:off x="6283842" y="3792046"/>
            <a:ext cx="4911633" cy="910580"/>
          </a:xfrm>
          <a:prstGeom prst="rect">
            <a:avLst/>
          </a:prstGeom>
        </p:spPr>
        <p:txBody>
          <a:bodyPr>
            <a:normAutofit/>
          </a:bodyPr>
          <a:lstStyle>
            <a:lvl1pPr marL="0" indent="0">
              <a:buNone/>
              <a:defRPr sz="2000" b="0" i="0" spc="300">
                <a:solidFill>
                  <a:schemeClr val="accent6"/>
                </a:solidFill>
                <a:latin typeface="+mn-lt"/>
                <a:cs typeface="Calibri" panose="020F05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cxnSp>
        <p:nvCxnSpPr>
          <p:cNvPr id="21" name="Straight Connector 20">
            <a:extLst>
              <a:ext uri="{FF2B5EF4-FFF2-40B4-BE49-F238E27FC236}">
                <a16:creationId xmlns:a16="http://schemas.microsoft.com/office/drawing/2014/main" id="{DA0A0C24-D997-4E78-951F-AFB51C70EFCC}"/>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Parallelogram 24">
            <a:extLst>
              <a:ext uri="{FF2B5EF4-FFF2-40B4-BE49-F238E27FC236}">
                <a16:creationId xmlns:a16="http://schemas.microsoft.com/office/drawing/2014/main" id="{E123A0CF-50D6-46EC-8BF6-43E38AFCD588}"/>
              </a:ext>
            </a:extLst>
          </p:cNvPr>
          <p:cNvSpPr/>
          <p:nvPr userDrawn="1"/>
        </p:nvSpPr>
        <p:spPr>
          <a:xfrm>
            <a:off x="7754112" y="0"/>
            <a:ext cx="2258568" cy="742819"/>
          </a:xfrm>
          <a:prstGeom prst="parallelogram">
            <a:avLst>
              <a:gd name="adj" fmla="val 19585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cxnSp>
        <p:nvCxnSpPr>
          <p:cNvPr id="26" name="Straight Connector 25">
            <a:extLst>
              <a:ext uri="{FF2B5EF4-FFF2-40B4-BE49-F238E27FC236}">
                <a16:creationId xmlns:a16="http://schemas.microsoft.com/office/drawing/2014/main" id="{2B2F1D2E-B631-4CB1-9448-2B50F8C46316}"/>
              </a:ext>
            </a:extLst>
          </p:cNvPr>
          <p:cNvCxnSpPr>
            <a:cxnSpLocks/>
          </p:cNvCxnSpPr>
          <p:nvPr userDrawn="1"/>
        </p:nvCxnSpPr>
        <p:spPr>
          <a:xfrm flipV="1">
            <a:off x="0" y="408562"/>
            <a:ext cx="6595353" cy="340314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CF69447-82AD-475F-A3AE-3D7FF61DBFE2}"/>
              </a:ext>
            </a:extLst>
          </p:cNvPr>
          <p:cNvCxnSpPr>
            <a:cxnSpLocks/>
          </p:cNvCxnSpPr>
          <p:nvPr userDrawn="1"/>
        </p:nvCxnSpPr>
        <p:spPr>
          <a:xfrm flipV="1">
            <a:off x="-17837" y="5266944"/>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Parallelogram 23">
            <a:extLst>
              <a:ext uri="{FF2B5EF4-FFF2-40B4-BE49-F238E27FC236}">
                <a16:creationId xmlns:a16="http://schemas.microsoft.com/office/drawing/2014/main" id="{FC8C82F3-94EE-4B4F-A01D-993A41BC00B1}"/>
              </a:ext>
            </a:extLst>
          </p:cNvPr>
          <p:cNvSpPr/>
          <p:nvPr userDrawn="1"/>
        </p:nvSpPr>
        <p:spPr>
          <a:xfrm rot="19958790">
            <a:off x="-139035" y="3407045"/>
            <a:ext cx="1438399" cy="236580"/>
          </a:xfrm>
          <a:prstGeom prst="parallelogram">
            <a:avLst>
              <a:gd name="adj" fmla="val 53218"/>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00786568"/>
      </p:ext>
    </p:extLst>
  </p:cSld>
  <p:clrMapOvr>
    <a:masterClrMapping/>
  </p:clrMapOvr>
  <p:extLst mod="1">
    <p:ext uri="{DCECCB84-F9BA-43D5-87BE-67443E8EF086}">
      <p15:sldGuideLst xmlns:p15="http://schemas.microsoft.com/office/powerpoint/2012/main">
        <p15:guide id="1" orient="horz" pos="2183">
          <p15:clr>
            <a:srgbClr val="FBAE40"/>
          </p15:clr>
        </p15:guide>
        <p15:guide id="2" pos="3840">
          <p15:clr>
            <a:srgbClr val="FBAE40"/>
          </p15:clr>
        </p15:guide>
        <p15:guide id="3" pos="143">
          <p15:clr>
            <a:srgbClr val="FBAE40"/>
          </p15:clr>
        </p15:guide>
        <p15:guide id="4" orient="horz" pos="4170">
          <p15:clr>
            <a:srgbClr val="FBAE40"/>
          </p15:clr>
        </p15:guide>
        <p15:guide id="5" pos="7537">
          <p15:clr>
            <a:srgbClr val="FBAE40"/>
          </p15:clr>
        </p15:guide>
        <p15:guide id="6" orient="horz" pos="14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01AF1CF9-9F46-4541-8FF1-B9C53244EE1A}"/>
              </a:ext>
            </a:extLst>
          </p:cNvPr>
          <p:cNvCxnSpPr>
            <a:cxnSpLocks/>
          </p:cNvCxnSpPr>
          <p:nvPr userDrawn="1"/>
        </p:nvCxnSpPr>
        <p:spPr>
          <a:xfrm flipH="1" flipV="1">
            <a:off x="-9247" y="3633967"/>
            <a:ext cx="1912619" cy="1572989"/>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AB0E1BA4-80FE-4826-BA2F-083C3A5BB7FA}"/>
              </a:ext>
            </a:extLst>
          </p:cNvPr>
          <p:cNvGrpSpPr/>
          <p:nvPr userDrawn="1"/>
        </p:nvGrpSpPr>
        <p:grpSpPr>
          <a:xfrm flipH="1">
            <a:off x="7561328" y="0"/>
            <a:ext cx="4831840" cy="3541007"/>
            <a:chOff x="-192127" y="-2"/>
            <a:chExt cx="4831840" cy="3367272"/>
          </a:xfrm>
        </p:grpSpPr>
        <p:sp>
          <p:nvSpPr>
            <p:cNvPr id="26" name="Diagonal Stripe 25">
              <a:extLst>
                <a:ext uri="{FF2B5EF4-FFF2-40B4-BE49-F238E27FC236}">
                  <a16:creationId xmlns:a16="http://schemas.microsoft.com/office/drawing/2014/main" id="{0697993E-CD44-40B9-805C-77BC608618A7}"/>
                </a:ext>
              </a:extLst>
            </p:cNvPr>
            <p:cNvSpPr/>
            <p:nvPr userDrawn="1"/>
          </p:nvSpPr>
          <p:spPr>
            <a:xfrm>
              <a:off x="0" y="-1"/>
              <a:ext cx="4639713" cy="3367271"/>
            </a:xfrm>
            <a:prstGeom prst="diagStripe">
              <a:avLst>
                <a:gd name="adj" fmla="val 5120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cxnSp>
          <p:nvCxnSpPr>
            <p:cNvPr id="28" name="Straight Connector 27">
              <a:extLst>
                <a:ext uri="{FF2B5EF4-FFF2-40B4-BE49-F238E27FC236}">
                  <a16:creationId xmlns:a16="http://schemas.microsoft.com/office/drawing/2014/main" id="{DDBD869A-51AE-4AC9-A3E0-38E8C732B1E8}"/>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Parallelogram 29">
              <a:extLst>
                <a:ext uri="{FF2B5EF4-FFF2-40B4-BE49-F238E27FC236}">
                  <a16:creationId xmlns:a16="http://schemas.microsoft.com/office/drawing/2014/main" id="{DE18C3B6-28E6-4BBC-B634-F81DE5A9D13C}"/>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5" name="TextBox 24">
            <a:extLst>
              <a:ext uri="{FF2B5EF4-FFF2-40B4-BE49-F238E27FC236}">
                <a16:creationId xmlns:a16="http://schemas.microsoft.com/office/drawing/2014/main" id="{F0BB4D3D-930C-4FF4-BB7C-2CB24208150C}"/>
              </a:ext>
            </a:extLst>
          </p:cNvPr>
          <p:cNvSpPr txBox="1"/>
          <p:nvPr userDrawn="1"/>
        </p:nvSpPr>
        <p:spPr>
          <a:xfrm>
            <a:off x="11072378" y="235732"/>
            <a:ext cx="814647" cy="615553"/>
          </a:xfrm>
          <a:prstGeom prst="rect">
            <a:avLst/>
          </a:prstGeom>
          <a:noFill/>
        </p:spPr>
        <p:txBody>
          <a:bodyPr wrap="none" rtlCol="0">
            <a:spAutoFit/>
          </a:bodyPr>
          <a:lstStyle/>
          <a:p>
            <a:r>
              <a:rPr lang="en-US" sz="3400" b="1" noProof="0" dirty="0">
                <a:solidFill>
                  <a:schemeClr val="accent6"/>
                </a:solidFill>
                <a:latin typeface="Arial Black" panose="020B0A04020102020204" pitchFamily="34" charset="0"/>
              </a:rPr>
              <a:t>FR</a:t>
            </a:r>
          </a:p>
        </p:txBody>
      </p:sp>
      <p:sp>
        <p:nvSpPr>
          <p:cNvPr id="36" name="Parallelogram 35">
            <a:extLst>
              <a:ext uri="{FF2B5EF4-FFF2-40B4-BE49-F238E27FC236}">
                <a16:creationId xmlns:a16="http://schemas.microsoft.com/office/drawing/2014/main" id="{4EBB76E7-943E-4038-B700-114F66FBC609}"/>
              </a:ext>
            </a:extLst>
          </p:cNvPr>
          <p:cNvSpPr/>
          <p:nvPr userDrawn="1"/>
        </p:nvSpPr>
        <p:spPr>
          <a:xfrm flipH="1">
            <a:off x="6679908" y="1"/>
            <a:ext cx="1447800" cy="639064"/>
          </a:xfrm>
          <a:prstGeom prst="parallelogram">
            <a:avLst>
              <a:gd name="adj" fmla="val 13561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2" name="Footer Placeholder 1">
            <a:extLst>
              <a:ext uri="{FF2B5EF4-FFF2-40B4-BE49-F238E27FC236}">
                <a16:creationId xmlns:a16="http://schemas.microsoft.com/office/drawing/2014/main" id="{03E79E9C-D961-6E47-A5C6-57689BAFF243}"/>
              </a:ext>
            </a:extLst>
          </p:cNvPr>
          <p:cNvSpPr>
            <a:spLocks noGrp="1"/>
          </p:cNvSpPr>
          <p:nvPr>
            <p:ph type="ftr" sz="quarter" idx="17"/>
          </p:nvPr>
        </p:nvSpPr>
        <p:spPr/>
        <p:txBody>
          <a:bodyPr/>
          <a:lstStyle>
            <a:lvl1pPr algn="l">
              <a:defRPr/>
            </a:lvl1pPr>
          </a:lstStyle>
          <a:p>
            <a:r>
              <a:rPr lang="en-US" noProof="0" dirty="0"/>
              <a:t>Add a footer</a:t>
            </a:r>
          </a:p>
        </p:txBody>
      </p:sp>
      <p:sp>
        <p:nvSpPr>
          <p:cNvPr id="3" name="Slide Number Placeholder 2">
            <a:extLst>
              <a:ext uri="{FF2B5EF4-FFF2-40B4-BE49-F238E27FC236}">
                <a16:creationId xmlns:a16="http://schemas.microsoft.com/office/drawing/2014/main" id="{B08BE157-60F2-194D-8C13-4AE120FC9EDE}"/>
              </a:ext>
            </a:extLst>
          </p:cNvPr>
          <p:cNvSpPr>
            <a:spLocks noGrp="1"/>
          </p:cNvSpPr>
          <p:nvPr>
            <p:ph type="sldNum" sz="quarter" idx="18"/>
          </p:nvPr>
        </p:nvSpPr>
        <p:spPr/>
        <p:txBody>
          <a:bodyPr/>
          <a:lstStyle/>
          <a:p>
            <a:fld id="{8699F50C-BE38-4BD0-BA84-9B090E1F2B9B}" type="slidenum">
              <a:rPr lang="en-US" noProof="0" smtClean="0"/>
              <a:t>‹#›</a:t>
            </a:fld>
            <a:endParaRPr lang="en-US" noProof="0" dirty="0"/>
          </a:p>
        </p:txBody>
      </p:sp>
      <p:sp>
        <p:nvSpPr>
          <p:cNvPr id="27" name="Title 1" title="Title ">
            <a:extLst>
              <a:ext uri="{FF2B5EF4-FFF2-40B4-BE49-F238E27FC236}">
                <a16:creationId xmlns:a16="http://schemas.microsoft.com/office/drawing/2014/main" id="{C3CC34F4-862A-42E7-B2FA-7B511CC2E879}"/>
              </a:ext>
            </a:extLst>
          </p:cNvPr>
          <p:cNvSpPr>
            <a:spLocks noGrp="1"/>
          </p:cNvSpPr>
          <p:nvPr>
            <p:ph type="title" hasCustomPrompt="1"/>
          </p:nvPr>
        </p:nvSpPr>
        <p:spPr>
          <a:xfrm>
            <a:off x="518678" y="209028"/>
            <a:ext cx="8333222" cy="1147969"/>
          </a:xfrm>
          <a:prstGeom prst="rect">
            <a:avLst/>
          </a:prstGeom>
        </p:spPr>
        <p:txBody>
          <a:bodyPr bIns="0" anchor="b">
            <a:normAutofit/>
          </a:bodyPr>
          <a:lstStyle>
            <a:lvl1pPr>
              <a:defRPr sz="4400" b="1">
                <a:solidFill>
                  <a:schemeClr val="accent1"/>
                </a:solidFill>
              </a:defRPr>
            </a:lvl1pPr>
          </a:lstStyle>
          <a:p>
            <a:r>
              <a:rPr lang="en-US" noProof="0"/>
              <a:t>Click to Edit Master Title Style </a:t>
            </a:r>
          </a:p>
        </p:txBody>
      </p:sp>
      <p:sp>
        <p:nvSpPr>
          <p:cNvPr id="29" name="Content Placeholder 2">
            <a:extLst>
              <a:ext uri="{FF2B5EF4-FFF2-40B4-BE49-F238E27FC236}">
                <a16:creationId xmlns:a16="http://schemas.microsoft.com/office/drawing/2014/main" id="{1FAE0C34-9220-45F0-9FC2-9FE7C994E7BD}"/>
              </a:ext>
            </a:extLst>
          </p:cNvPr>
          <p:cNvSpPr>
            <a:spLocks noGrp="1"/>
          </p:cNvSpPr>
          <p:nvPr>
            <p:ph idx="1"/>
          </p:nvPr>
        </p:nvSpPr>
        <p:spPr>
          <a:xfrm>
            <a:off x="518678" y="1671924"/>
            <a:ext cx="10835122" cy="4505039"/>
          </a:xfrm>
          <a:prstGeom prst="rect">
            <a:avLst/>
          </a:prstGeo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254343043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01AF1CF9-9F46-4541-8FF1-B9C53244EE1A}"/>
              </a:ext>
            </a:extLst>
          </p:cNvPr>
          <p:cNvCxnSpPr>
            <a:cxnSpLocks/>
          </p:cNvCxnSpPr>
          <p:nvPr userDrawn="1"/>
        </p:nvCxnSpPr>
        <p:spPr>
          <a:xfrm flipH="1" flipV="1">
            <a:off x="-9247" y="3633967"/>
            <a:ext cx="1912619" cy="1572989"/>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AB0E1BA4-80FE-4826-BA2F-083C3A5BB7FA}"/>
              </a:ext>
            </a:extLst>
          </p:cNvPr>
          <p:cNvGrpSpPr/>
          <p:nvPr userDrawn="1"/>
        </p:nvGrpSpPr>
        <p:grpSpPr>
          <a:xfrm flipH="1">
            <a:off x="7561328" y="0"/>
            <a:ext cx="4831840" cy="3541007"/>
            <a:chOff x="-192127" y="-2"/>
            <a:chExt cx="4831840" cy="3367272"/>
          </a:xfrm>
        </p:grpSpPr>
        <p:sp>
          <p:nvSpPr>
            <p:cNvPr id="26" name="Diagonal Stripe 25">
              <a:extLst>
                <a:ext uri="{FF2B5EF4-FFF2-40B4-BE49-F238E27FC236}">
                  <a16:creationId xmlns:a16="http://schemas.microsoft.com/office/drawing/2014/main" id="{0697993E-CD44-40B9-805C-77BC608618A7}"/>
                </a:ext>
              </a:extLst>
            </p:cNvPr>
            <p:cNvSpPr/>
            <p:nvPr userDrawn="1"/>
          </p:nvSpPr>
          <p:spPr>
            <a:xfrm>
              <a:off x="0" y="-1"/>
              <a:ext cx="4639713" cy="3367271"/>
            </a:xfrm>
            <a:prstGeom prst="diagStripe">
              <a:avLst>
                <a:gd name="adj" fmla="val 5120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cxnSp>
          <p:nvCxnSpPr>
            <p:cNvPr id="28" name="Straight Connector 27">
              <a:extLst>
                <a:ext uri="{FF2B5EF4-FFF2-40B4-BE49-F238E27FC236}">
                  <a16:creationId xmlns:a16="http://schemas.microsoft.com/office/drawing/2014/main" id="{DDBD869A-51AE-4AC9-A3E0-38E8C732B1E8}"/>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Parallelogram 29">
              <a:extLst>
                <a:ext uri="{FF2B5EF4-FFF2-40B4-BE49-F238E27FC236}">
                  <a16:creationId xmlns:a16="http://schemas.microsoft.com/office/drawing/2014/main" id="{DE18C3B6-28E6-4BBC-B634-F81DE5A9D13C}"/>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5" name="TextBox 24">
            <a:extLst>
              <a:ext uri="{FF2B5EF4-FFF2-40B4-BE49-F238E27FC236}">
                <a16:creationId xmlns:a16="http://schemas.microsoft.com/office/drawing/2014/main" id="{F0BB4D3D-930C-4FF4-BB7C-2CB24208150C}"/>
              </a:ext>
            </a:extLst>
          </p:cNvPr>
          <p:cNvSpPr txBox="1"/>
          <p:nvPr userDrawn="1"/>
        </p:nvSpPr>
        <p:spPr>
          <a:xfrm>
            <a:off x="11072378" y="235732"/>
            <a:ext cx="814647" cy="615553"/>
          </a:xfrm>
          <a:prstGeom prst="rect">
            <a:avLst/>
          </a:prstGeom>
          <a:noFill/>
        </p:spPr>
        <p:txBody>
          <a:bodyPr wrap="none" rtlCol="0">
            <a:spAutoFit/>
          </a:bodyPr>
          <a:lstStyle/>
          <a:p>
            <a:r>
              <a:rPr lang="en-US" sz="3400" b="1" noProof="0" dirty="0">
                <a:solidFill>
                  <a:schemeClr val="accent6"/>
                </a:solidFill>
                <a:latin typeface="Arial Black" panose="020B0A04020102020204" pitchFamily="34" charset="0"/>
              </a:rPr>
              <a:t>FR</a:t>
            </a:r>
          </a:p>
        </p:txBody>
      </p:sp>
      <p:sp>
        <p:nvSpPr>
          <p:cNvPr id="36" name="Parallelogram 35">
            <a:extLst>
              <a:ext uri="{FF2B5EF4-FFF2-40B4-BE49-F238E27FC236}">
                <a16:creationId xmlns:a16="http://schemas.microsoft.com/office/drawing/2014/main" id="{4EBB76E7-943E-4038-B700-114F66FBC609}"/>
              </a:ext>
            </a:extLst>
          </p:cNvPr>
          <p:cNvSpPr/>
          <p:nvPr userDrawn="1"/>
        </p:nvSpPr>
        <p:spPr>
          <a:xfrm flipH="1">
            <a:off x="6679908" y="1"/>
            <a:ext cx="1447800" cy="639064"/>
          </a:xfrm>
          <a:prstGeom prst="parallelogram">
            <a:avLst>
              <a:gd name="adj" fmla="val 13561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2" name="Footer Placeholder 1">
            <a:extLst>
              <a:ext uri="{FF2B5EF4-FFF2-40B4-BE49-F238E27FC236}">
                <a16:creationId xmlns:a16="http://schemas.microsoft.com/office/drawing/2014/main" id="{03E79E9C-D961-6E47-A5C6-57689BAFF243}"/>
              </a:ext>
            </a:extLst>
          </p:cNvPr>
          <p:cNvSpPr>
            <a:spLocks noGrp="1"/>
          </p:cNvSpPr>
          <p:nvPr>
            <p:ph type="ftr" sz="quarter" idx="17"/>
          </p:nvPr>
        </p:nvSpPr>
        <p:spPr/>
        <p:txBody>
          <a:bodyPr/>
          <a:lstStyle>
            <a:lvl1pPr algn="l">
              <a:defRPr/>
            </a:lvl1pPr>
          </a:lstStyle>
          <a:p>
            <a:r>
              <a:rPr lang="en-US" noProof="0" dirty="0"/>
              <a:t>Add a footer</a:t>
            </a:r>
          </a:p>
        </p:txBody>
      </p:sp>
      <p:sp>
        <p:nvSpPr>
          <p:cNvPr id="3" name="Slide Number Placeholder 2">
            <a:extLst>
              <a:ext uri="{FF2B5EF4-FFF2-40B4-BE49-F238E27FC236}">
                <a16:creationId xmlns:a16="http://schemas.microsoft.com/office/drawing/2014/main" id="{B08BE157-60F2-194D-8C13-4AE120FC9EDE}"/>
              </a:ext>
            </a:extLst>
          </p:cNvPr>
          <p:cNvSpPr>
            <a:spLocks noGrp="1"/>
          </p:cNvSpPr>
          <p:nvPr>
            <p:ph type="sldNum" sz="quarter" idx="18"/>
          </p:nvPr>
        </p:nvSpPr>
        <p:spPr/>
        <p:txBody>
          <a:bodyPr/>
          <a:lstStyle/>
          <a:p>
            <a:fld id="{8699F50C-BE38-4BD0-BA84-9B090E1F2B9B}" type="slidenum">
              <a:rPr lang="en-US" noProof="0" smtClean="0"/>
              <a:t>‹#›</a:t>
            </a:fld>
            <a:endParaRPr lang="en-US" noProof="0" dirty="0"/>
          </a:p>
        </p:txBody>
      </p:sp>
      <p:sp>
        <p:nvSpPr>
          <p:cNvPr id="27" name="Title 1" title="Title ">
            <a:extLst>
              <a:ext uri="{FF2B5EF4-FFF2-40B4-BE49-F238E27FC236}">
                <a16:creationId xmlns:a16="http://schemas.microsoft.com/office/drawing/2014/main" id="{C3CC34F4-862A-42E7-B2FA-7B511CC2E879}"/>
              </a:ext>
            </a:extLst>
          </p:cNvPr>
          <p:cNvSpPr>
            <a:spLocks noGrp="1"/>
          </p:cNvSpPr>
          <p:nvPr>
            <p:ph type="title" hasCustomPrompt="1"/>
          </p:nvPr>
        </p:nvSpPr>
        <p:spPr>
          <a:xfrm>
            <a:off x="518678" y="209028"/>
            <a:ext cx="8333222" cy="1147969"/>
          </a:xfrm>
          <a:prstGeom prst="rect">
            <a:avLst/>
          </a:prstGeom>
        </p:spPr>
        <p:txBody>
          <a:bodyPr bIns="0" anchor="b">
            <a:normAutofit/>
          </a:bodyPr>
          <a:lstStyle>
            <a:lvl1pPr>
              <a:defRPr sz="4400" b="1">
                <a:solidFill>
                  <a:schemeClr val="accent1"/>
                </a:solidFill>
              </a:defRPr>
            </a:lvl1pPr>
          </a:lstStyle>
          <a:p>
            <a:r>
              <a:rPr lang="en-US" noProof="0"/>
              <a:t>Click to Edit Master Title Style </a:t>
            </a:r>
          </a:p>
        </p:txBody>
      </p:sp>
      <p:sp>
        <p:nvSpPr>
          <p:cNvPr id="14" name="Content Placeholder 2">
            <a:extLst>
              <a:ext uri="{FF2B5EF4-FFF2-40B4-BE49-F238E27FC236}">
                <a16:creationId xmlns:a16="http://schemas.microsoft.com/office/drawing/2014/main" id="{217F9213-0142-420B-A84D-C5627A0C81E4}"/>
              </a:ext>
            </a:extLst>
          </p:cNvPr>
          <p:cNvSpPr>
            <a:spLocks noGrp="1"/>
          </p:cNvSpPr>
          <p:nvPr>
            <p:ph sz="half" idx="1"/>
          </p:nvPr>
        </p:nvSpPr>
        <p:spPr>
          <a:xfrm>
            <a:off x="529687" y="1651044"/>
            <a:ext cx="5181600" cy="4525919"/>
          </a:xfrm>
          <a:prstGeom prst="rect">
            <a:avLst/>
          </a:prstGeo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5" name="Content Placeholder 3">
            <a:extLst>
              <a:ext uri="{FF2B5EF4-FFF2-40B4-BE49-F238E27FC236}">
                <a16:creationId xmlns:a16="http://schemas.microsoft.com/office/drawing/2014/main" id="{8014328B-D576-4B5C-A4AE-CF98318929FE}"/>
              </a:ext>
            </a:extLst>
          </p:cNvPr>
          <p:cNvSpPr>
            <a:spLocks noGrp="1"/>
          </p:cNvSpPr>
          <p:nvPr>
            <p:ph sz="half" idx="2"/>
          </p:nvPr>
        </p:nvSpPr>
        <p:spPr>
          <a:xfrm>
            <a:off x="6172200" y="1651044"/>
            <a:ext cx="5181600" cy="4525919"/>
          </a:xfrm>
          <a:prstGeom prst="rect">
            <a:avLst/>
          </a:prstGeo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128481316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01AF1CF9-9F46-4541-8FF1-B9C53244EE1A}"/>
              </a:ext>
            </a:extLst>
          </p:cNvPr>
          <p:cNvCxnSpPr>
            <a:cxnSpLocks/>
          </p:cNvCxnSpPr>
          <p:nvPr userDrawn="1"/>
        </p:nvCxnSpPr>
        <p:spPr>
          <a:xfrm flipH="1" flipV="1">
            <a:off x="-9247" y="3633967"/>
            <a:ext cx="1912619" cy="1572989"/>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AB0E1BA4-80FE-4826-BA2F-083C3A5BB7FA}"/>
              </a:ext>
            </a:extLst>
          </p:cNvPr>
          <p:cNvGrpSpPr/>
          <p:nvPr userDrawn="1"/>
        </p:nvGrpSpPr>
        <p:grpSpPr>
          <a:xfrm flipH="1">
            <a:off x="7561328" y="0"/>
            <a:ext cx="4831840" cy="3541007"/>
            <a:chOff x="-192127" y="-2"/>
            <a:chExt cx="4831840" cy="3367272"/>
          </a:xfrm>
        </p:grpSpPr>
        <p:sp>
          <p:nvSpPr>
            <p:cNvPr id="26" name="Diagonal Stripe 25">
              <a:extLst>
                <a:ext uri="{FF2B5EF4-FFF2-40B4-BE49-F238E27FC236}">
                  <a16:creationId xmlns:a16="http://schemas.microsoft.com/office/drawing/2014/main" id="{0697993E-CD44-40B9-805C-77BC608618A7}"/>
                </a:ext>
              </a:extLst>
            </p:cNvPr>
            <p:cNvSpPr/>
            <p:nvPr userDrawn="1"/>
          </p:nvSpPr>
          <p:spPr>
            <a:xfrm>
              <a:off x="0" y="-1"/>
              <a:ext cx="4639713" cy="3367271"/>
            </a:xfrm>
            <a:prstGeom prst="diagStripe">
              <a:avLst>
                <a:gd name="adj" fmla="val 5120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cxnSp>
          <p:nvCxnSpPr>
            <p:cNvPr id="28" name="Straight Connector 27">
              <a:extLst>
                <a:ext uri="{FF2B5EF4-FFF2-40B4-BE49-F238E27FC236}">
                  <a16:creationId xmlns:a16="http://schemas.microsoft.com/office/drawing/2014/main" id="{DDBD869A-51AE-4AC9-A3E0-38E8C732B1E8}"/>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Parallelogram 29">
              <a:extLst>
                <a:ext uri="{FF2B5EF4-FFF2-40B4-BE49-F238E27FC236}">
                  <a16:creationId xmlns:a16="http://schemas.microsoft.com/office/drawing/2014/main" id="{DE18C3B6-28E6-4BBC-B634-F81DE5A9D13C}"/>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5" name="TextBox 24">
            <a:extLst>
              <a:ext uri="{FF2B5EF4-FFF2-40B4-BE49-F238E27FC236}">
                <a16:creationId xmlns:a16="http://schemas.microsoft.com/office/drawing/2014/main" id="{F0BB4D3D-930C-4FF4-BB7C-2CB24208150C}"/>
              </a:ext>
            </a:extLst>
          </p:cNvPr>
          <p:cNvSpPr txBox="1"/>
          <p:nvPr userDrawn="1"/>
        </p:nvSpPr>
        <p:spPr>
          <a:xfrm>
            <a:off x="11072378" y="235732"/>
            <a:ext cx="814647" cy="615553"/>
          </a:xfrm>
          <a:prstGeom prst="rect">
            <a:avLst/>
          </a:prstGeom>
          <a:noFill/>
        </p:spPr>
        <p:txBody>
          <a:bodyPr wrap="none" rtlCol="0">
            <a:spAutoFit/>
          </a:bodyPr>
          <a:lstStyle/>
          <a:p>
            <a:r>
              <a:rPr lang="en-US" sz="3400" b="1" noProof="0" dirty="0">
                <a:solidFill>
                  <a:schemeClr val="accent6"/>
                </a:solidFill>
                <a:latin typeface="Arial Black" panose="020B0A04020102020204" pitchFamily="34" charset="0"/>
              </a:rPr>
              <a:t>FR</a:t>
            </a:r>
          </a:p>
        </p:txBody>
      </p:sp>
      <p:sp>
        <p:nvSpPr>
          <p:cNvPr id="36" name="Parallelogram 35">
            <a:extLst>
              <a:ext uri="{FF2B5EF4-FFF2-40B4-BE49-F238E27FC236}">
                <a16:creationId xmlns:a16="http://schemas.microsoft.com/office/drawing/2014/main" id="{4EBB76E7-943E-4038-B700-114F66FBC609}"/>
              </a:ext>
            </a:extLst>
          </p:cNvPr>
          <p:cNvSpPr/>
          <p:nvPr userDrawn="1"/>
        </p:nvSpPr>
        <p:spPr>
          <a:xfrm flipH="1">
            <a:off x="6679908" y="1"/>
            <a:ext cx="1447800" cy="639064"/>
          </a:xfrm>
          <a:prstGeom prst="parallelogram">
            <a:avLst>
              <a:gd name="adj" fmla="val 13561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2" name="Footer Placeholder 1">
            <a:extLst>
              <a:ext uri="{FF2B5EF4-FFF2-40B4-BE49-F238E27FC236}">
                <a16:creationId xmlns:a16="http://schemas.microsoft.com/office/drawing/2014/main" id="{03E79E9C-D961-6E47-A5C6-57689BAFF243}"/>
              </a:ext>
            </a:extLst>
          </p:cNvPr>
          <p:cNvSpPr>
            <a:spLocks noGrp="1"/>
          </p:cNvSpPr>
          <p:nvPr>
            <p:ph type="ftr" sz="quarter" idx="17"/>
          </p:nvPr>
        </p:nvSpPr>
        <p:spPr/>
        <p:txBody>
          <a:bodyPr/>
          <a:lstStyle>
            <a:lvl1pPr algn="l">
              <a:defRPr/>
            </a:lvl1pPr>
          </a:lstStyle>
          <a:p>
            <a:r>
              <a:rPr lang="en-US" noProof="0" dirty="0"/>
              <a:t>Add a footer</a:t>
            </a:r>
          </a:p>
        </p:txBody>
      </p:sp>
      <p:sp>
        <p:nvSpPr>
          <p:cNvPr id="3" name="Slide Number Placeholder 2">
            <a:extLst>
              <a:ext uri="{FF2B5EF4-FFF2-40B4-BE49-F238E27FC236}">
                <a16:creationId xmlns:a16="http://schemas.microsoft.com/office/drawing/2014/main" id="{B08BE157-60F2-194D-8C13-4AE120FC9EDE}"/>
              </a:ext>
            </a:extLst>
          </p:cNvPr>
          <p:cNvSpPr>
            <a:spLocks noGrp="1"/>
          </p:cNvSpPr>
          <p:nvPr>
            <p:ph type="sldNum" sz="quarter" idx="18"/>
          </p:nvPr>
        </p:nvSpPr>
        <p:spPr/>
        <p:txBody>
          <a:bodyPr/>
          <a:lstStyle/>
          <a:p>
            <a:fld id="{8699F50C-BE38-4BD0-BA84-9B090E1F2B9B}" type="slidenum">
              <a:rPr lang="en-US" noProof="0" smtClean="0"/>
              <a:t>‹#›</a:t>
            </a:fld>
            <a:endParaRPr lang="en-US" noProof="0" dirty="0"/>
          </a:p>
        </p:txBody>
      </p:sp>
      <p:sp>
        <p:nvSpPr>
          <p:cNvPr id="27" name="Title 1" title="Title ">
            <a:extLst>
              <a:ext uri="{FF2B5EF4-FFF2-40B4-BE49-F238E27FC236}">
                <a16:creationId xmlns:a16="http://schemas.microsoft.com/office/drawing/2014/main" id="{C3CC34F4-862A-42E7-B2FA-7B511CC2E879}"/>
              </a:ext>
            </a:extLst>
          </p:cNvPr>
          <p:cNvSpPr>
            <a:spLocks noGrp="1"/>
          </p:cNvSpPr>
          <p:nvPr>
            <p:ph type="title" hasCustomPrompt="1"/>
          </p:nvPr>
        </p:nvSpPr>
        <p:spPr>
          <a:xfrm>
            <a:off x="518678" y="209028"/>
            <a:ext cx="8333222" cy="1147969"/>
          </a:xfrm>
          <a:prstGeom prst="rect">
            <a:avLst/>
          </a:prstGeom>
        </p:spPr>
        <p:txBody>
          <a:bodyPr bIns="0" anchor="b">
            <a:normAutofit/>
          </a:bodyPr>
          <a:lstStyle>
            <a:lvl1pPr>
              <a:defRPr sz="4400" b="1">
                <a:solidFill>
                  <a:schemeClr val="accent1"/>
                </a:solidFill>
              </a:defRPr>
            </a:lvl1pPr>
          </a:lstStyle>
          <a:p>
            <a:r>
              <a:rPr lang="en-US" noProof="0"/>
              <a:t>Click to Edit Master Title Style </a:t>
            </a:r>
          </a:p>
        </p:txBody>
      </p:sp>
      <p:sp>
        <p:nvSpPr>
          <p:cNvPr id="18" name="Text Placeholder 2">
            <a:extLst>
              <a:ext uri="{FF2B5EF4-FFF2-40B4-BE49-F238E27FC236}">
                <a16:creationId xmlns:a16="http://schemas.microsoft.com/office/drawing/2014/main" id="{82BFF385-445D-4DBB-9773-F99669415884}"/>
              </a:ext>
            </a:extLst>
          </p:cNvPr>
          <p:cNvSpPr>
            <a:spLocks noGrp="1"/>
          </p:cNvSpPr>
          <p:nvPr>
            <p:ph type="body" idx="1"/>
          </p:nvPr>
        </p:nvSpPr>
        <p:spPr>
          <a:xfrm>
            <a:off x="518678" y="1681163"/>
            <a:ext cx="5382501" cy="823912"/>
          </a:xfrm>
          <a:prstGeom prst="rect">
            <a:avLst/>
          </a:prstGeom>
        </p:spPr>
        <p:txBody>
          <a:bodyPr anchor="b"/>
          <a:lstStyle>
            <a:lvl1pPr marL="0" indent="0">
              <a:buNone/>
              <a:defRPr lang="en-US" b="1" dirty="0">
                <a:solidFill>
                  <a:schemeClr val="accent6"/>
                </a:solidFill>
              </a:defRPr>
            </a:lvl1pPr>
          </a:lstStyle>
          <a:p>
            <a:pPr marL="228600" lvl="0" indent="-228600"/>
            <a:r>
              <a:rPr lang="en-US" noProof="0" smtClean="0"/>
              <a:t>Edit Master text styles</a:t>
            </a:r>
          </a:p>
        </p:txBody>
      </p:sp>
      <p:sp>
        <p:nvSpPr>
          <p:cNvPr id="20" name="Text Placeholder 4">
            <a:extLst>
              <a:ext uri="{FF2B5EF4-FFF2-40B4-BE49-F238E27FC236}">
                <a16:creationId xmlns:a16="http://schemas.microsoft.com/office/drawing/2014/main" id="{311B1CFE-1B35-4B5C-B40A-DC5ADF211B5C}"/>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21" name="Content Placeholder 5">
            <a:extLst>
              <a:ext uri="{FF2B5EF4-FFF2-40B4-BE49-F238E27FC236}">
                <a16:creationId xmlns:a16="http://schemas.microsoft.com/office/drawing/2014/main" id="{1CE840E8-D596-479D-AE97-E88F42DC1B13}"/>
              </a:ext>
            </a:extLst>
          </p:cNvPr>
          <p:cNvSpPr>
            <a:spLocks noGrp="1"/>
          </p:cNvSpPr>
          <p:nvPr>
            <p:ph sz="quarter" idx="4"/>
          </p:nvPr>
        </p:nvSpPr>
        <p:spPr>
          <a:xfrm>
            <a:off x="6172200" y="2505075"/>
            <a:ext cx="5183188" cy="3684588"/>
          </a:xfrm>
          <a:prstGeom prst="rect">
            <a:avLst/>
          </a:prstGeo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4" name="Content Placeholder 3">
            <a:extLst>
              <a:ext uri="{FF2B5EF4-FFF2-40B4-BE49-F238E27FC236}">
                <a16:creationId xmlns:a16="http://schemas.microsoft.com/office/drawing/2014/main" id="{B9A68D25-B19E-4E84-B65D-596EE8382DAD}"/>
              </a:ext>
            </a:extLst>
          </p:cNvPr>
          <p:cNvSpPr>
            <a:spLocks noGrp="1"/>
          </p:cNvSpPr>
          <p:nvPr>
            <p:ph sz="half" idx="2"/>
          </p:nvPr>
        </p:nvSpPr>
        <p:spPr>
          <a:xfrm>
            <a:off x="518678" y="2505075"/>
            <a:ext cx="5391749" cy="3684588"/>
          </a:xfrm>
          <a:prstGeom prst="rect">
            <a:avLst/>
          </a:prstGeo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245226781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1" name="Right Triangle 10">
            <a:extLst>
              <a:ext uri="{FF2B5EF4-FFF2-40B4-BE49-F238E27FC236}">
                <a16:creationId xmlns:a16="http://schemas.microsoft.com/office/drawing/2014/main" id="{037924D2-2AB4-4BE1-9687-836615C72DFC}"/>
              </a:ext>
            </a:extLst>
          </p:cNvPr>
          <p:cNvSpPr/>
          <p:nvPr userDrawn="1"/>
        </p:nvSpPr>
        <p:spPr>
          <a:xfrm flipV="1">
            <a:off x="0" y="-6"/>
            <a:ext cx="10625328" cy="540411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6" name="Straight Connector 15">
            <a:extLst>
              <a:ext uri="{FF2B5EF4-FFF2-40B4-BE49-F238E27FC236}">
                <a16:creationId xmlns:a16="http://schemas.microsoft.com/office/drawing/2014/main" id="{A93BC534-BFA1-4292-899F-03AC711BF7C5}"/>
              </a:ext>
            </a:extLst>
          </p:cNvPr>
          <p:cNvCxnSpPr>
            <a:cxnSpLocks/>
          </p:cNvCxnSpPr>
          <p:nvPr userDrawn="1"/>
        </p:nvCxnSpPr>
        <p:spPr>
          <a:xfrm flipV="1">
            <a:off x="0" y="0"/>
            <a:ext cx="6030686" cy="300445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BEE4DB5-5DEF-4DDB-9764-FD834B9DCAEC}"/>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title="Title">
            <a:extLst>
              <a:ext uri="{FF2B5EF4-FFF2-40B4-BE49-F238E27FC236}">
                <a16:creationId xmlns:a16="http://schemas.microsoft.com/office/drawing/2014/main" id="{A648E0EA-49ED-4F2D-A107-8FCE6301FC88}"/>
              </a:ext>
            </a:extLst>
          </p:cNvPr>
          <p:cNvSpPr>
            <a:spLocks noGrp="1"/>
          </p:cNvSpPr>
          <p:nvPr>
            <p:ph type="ctrTitle" hasCustomPrompt="1"/>
          </p:nvPr>
        </p:nvSpPr>
        <p:spPr>
          <a:xfrm>
            <a:off x="719170" y="4374036"/>
            <a:ext cx="5311516" cy="1327031"/>
          </a:xfrm>
          <a:prstGeom prst="rect">
            <a:avLst/>
          </a:prstGeom>
        </p:spPr>
        <p:txBody>
          <a:bodyPr anchor="b">
            <a:normAutofit/>
          </a:bodyPr>
          <a:lstStyle>
            <a:lvl1pPr marL="0" indent="0" algn="r">
              <a:buFont typeface="Arial" panose="020B0604020202020204" pitchFamily="34" charset="0"/>
              <a:buNone/>
              <a:defRPr sz="4300" b="1">
                <a:solidFill>
                  <a:schemeClr val="accent1"/>
                </a:solidFill>
              </a:defRPr>
            </a:lvl1pPr>
          </a:lstStyle>
          <a:p>
            <a:r>
              <a:rPr lang="en-US" noProof="0"/>
              <a:t>Click To Edit Master Title Style</a:t>
            </a:r>
          </a:p>
        </p:txBody>
      </p:sp>
      <p:cxnSp>
        <p:nvCxnSpPr>
          <p:cNvPr id="9" name="Straight Connector 8">
            <a:extLst>
              <a:ext uri="{FF2B5EF4-FFF2-40B4-BE49-F238E27FC236}">
                <a16:creationId xmlns:a16="http://schemas.microsoft.com/office/drawing/2014/main" id="{162849C0-AA0D-4E1A-B4B6-E6A5917AC0A5}"/>
              </a:ext>
            </a:extLst>
          </p:cNvPr>
          <p:cNvCxnSpPr>
            <a:cxnSpLocks/>
          </p:cNvCxnSpPr>
          <p:nvPr userDrawn="1"/>
        </p:nvCxnSpPr>
        <p:spPr>
          <a:xfrm flipV="1">
            <a:off x="-17837" y="4700016"/>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 Placeholder 3">
            <a:extLst>
              <a:ext uri="{FF2B5EF4-FFF2-40B4-BE49-F238E27FC236}">
                <a16:creationId xmlns:a16="http://schemas.microsoft.com/office/drawing/2014/main" id="{BDEAC3CA-E21C-4A63-BE7D-DCC820552AB7}"/>
              </a:ext>
            </a:extLst>
          </p:cNvPr>
          <p:cNvSpPr>
            <a:spLocks noGrp="1"/>
          </p:cNvSpPr>
          <p:nvPr>
            <p:ph type="body" sz="half" idx="2"/>
          </p:nvPr>
        </p:nvSpPr>
        <p:spPr>
          <a:xfrm>
            <a:off x="719170" y="5701069"/>
            <a:ext cx="5311516" cy="931505"/>
          </a:xfrm>
          <a:prstGeom prst="rect">
            <a:avLst/>
          </a:prstGeom>
        </p:spPr>
        <p:txBody>
          <a:bodyPr/>
          <a:lstStyle>
            <a:lvl1pPr marL="0" indent="0" algn="r">
              <a:buFont typeface="Arial" panose="020B0604020202020204" pitchFamily="34" charset="0"/>
              <a:buNone/>
              <a:defRPr sz="1600">
                <a:solidFill>
                  <a:schemeClr val="accent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14" name="Content Placeholder 2">
            <a:extLst>
              <a:ext uri="{FF2B5EF4-FFF2-40B4-BE49-F238E27FC236}">
                <a16:creationId xmlns:a16="http://schemas.microsoft.com/office/drawing/2014/main" id="{C9A1E80C-1A76-4D3E-92A1-846866867DE1}"/>
              </a:ext>
            </a:extLst>
          </p:cNvPr>
          <p:cNvSpPr>
            <a:spLocks noGrp="1"/>
          </p:cNvSpPr>
          <p:nvPr>
            <p:ph idx="1"/>
          </p:nvPr>
        </p:nvSpPr>
        <p:spPr>
          <a:xfrm>
            <a:off x="6161316" y="2290713"/>
            <a:ext cx="5803672" cy="4341862"/>
          </a:xfrm>
          <a:prstGeom prst="rect">
            <a:avLst/>
          </a:prstGeom>
        </p:spPr>
        <p:txBody>
          <a:bodyPr/>
          <a:lstStyle>
            <a:lvl1pPr>
              <a:buClr>
                <a:schemeClr val="accent2"/>
              </a:buClr>
              <a:defRPr sz="2400"/>
            </a:lvl1pPr>
            <a:lvl2pPr>
              <a:buClr>
                <a:schemeClr val="accent2"/>
              </a:buClr>
              <a:defRPr sz="2000"/>
            </a:lvl2pPr>
            <a:lvl3pPr>
              <a:buClr>
                <a:schemeClr val="accent2"/>
              </a:buClr>
              <a:defRPr sz="1800"/>
            </a:lvl3pPr>
            <a:lvl4pPr>
              <a:buClr>
                <a:schemeClr val="accent2"/>
              </a:buClr>
              <a:defRPr sz="1600"/>
            </a:lvl4pPr>
            <a:lvl5pPr>
              <a:buClr>
                <a:schemeClr val="accent2"/>
              </a:buClr>
              <a:defRPr sz="1600"/>
            </a:lvl5pPr>
            <a:lvl6pPr>
              <a:defRPr sz="2000"/>
            </a:lvl6pPr>
            <a:lvl7pPr>
              <a:defRPr sz="2000"/>
            </a:lvl7pPr>
            <a:lvl8pPr>
              <a:defRPr sz="2000"/>
            </a:lvl8pPr>
            <a:lvl9pPr>
              <a:defRPr sz="2000"/>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255265375"/>
      </p:ext>
    </p:extLst>
  </p:cSld>
  <p:clrMapOvr>
    <a:masterClrMapping/>
  </p:clrMapOvr>
  <p:extLst mod="1">
    <p:ext uri="{DCECCB84-F9BA-43D5-87BE-67443E8EF086}">
      <p15:sldGuideLst xmlns:p15="http://schemas.microsoft.com/office/powerpoint/2012/main">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1" name="Right Triangle 10">
            <a:extLst>
              <a:ext uri="{FF2B5EF4-FFF2-40B4-BE49-F238E27FC236}">
                <a16:creationId xmlns:a16="http://schemas.microsoft.com/office/drawing/2014/main" id="{037924D2-2AB4-4BE1-9687-836615C72DFC}"/>
              </a:ext>
            </a:extLst>
          </p:cNvPr>
          <p:cNvSpPr/>
          <p:nvPr userDrawn="1"/>
        </p:nvSpPr>
        <p:spPr>
          <a:xfrm flipV="1">
            <a:off x="0" y="-6"/>
            <a:ext cx="10625328" cy="5404110"/>
          </a:xfrm>
          <a:prstGeom prst="r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6" name="Straight Connector 15">
            <a:extLst>
              <a:ext uri="{FF2B5EF4-FFF2-40B4-BE49-F238E27FC236}">
                <a16:creationId xmlns:a16="http://schemas.microsoft.com/office/drawing/2014/main" id="{A93BC534-BFA1-4292-899F-03AC711BF7C5}"/>
              </a:ext>
            </a:extLst>
          </p:cNvPr>
          <p:cNvCxnSpPr>
            <a:cxnSpLocks/>
          </p:cNvCxnSpPr>
          <p:nvPr userDrawn="1"/>
        </p:nvCxnSpPr>
        <p:spPr>
          <a:xfrm flipV="1">
            <a:off x="0" y="0"/>
            <a:ext cx="6030686" cy="300445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BEE4DB5-5DEF-4DDB-9764-FD834B9DCAEC}"/>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title="Title">
            <a:extLst>
              <a:ext uri="{FF2B5EF4-FFF2-40B4-BE49-F238E27FC236}">
                <a16:creationId xmlns:a16="http://schemas.microsoft.com/office/drawing/2014/main" id="{A648E0EA-49ED-4F2D-A107-8FCE6301FC88}"/>
              </a:ext>
            </a:extLst>
          </p:cNvPr>
          <p:cNvSpPr>
            <a:spLocks noGrp="1"/>
          </p:cNvSpPr>
          <p:nvPr>
            <p:ph type="ctrTitle" hasCustomPrompt="1"/>
          </p:nvPr>
        </p:nvSpPr>
        <p:spPr>
          <a:xfrm>
            <a:off x="719170" y="4374036"/>
            <a:ext cx="5311516" cy="1327031"/>
          </a:xfrm>
          <a:prstGeom prst="rect">
            <a:avLst/>
          </a:prstGeom>
        </p:spPr>
        <p:txBody>
          <a:bodyPr anchor="b">
            <a:normAutofit/>
          </a:bodyPr>
          <a:lstStyle>
            <a:lvl1pPr marL="0" indent="0" algn="r">
              <a:buFont typeface="Arial" panose="020B0604020202020204" pitchFamily="34" charset="0"/>
              <a:buNone/>
              <a:defRPr sz="4300" b="1">
                <a:solidFill>
                  <a:schemeClr val="accent1"/>
                </a:solidFill>
              </a:defRPr>
            </a:lvl1pPr>
          </a:lstStyle>
          <a:p>
            <a:r>
              <a:rPr lang="en-US" noProof="0"/>
              <a:t>Click To Edit Master Title Style</a:t>
            </a:r>
          </a:p>
        </p:txBody>
      </p:sp>
      <p:cxnSp>
        <p:nvCxnSpPr>
          <p:cNvPr id="9" name="Straight Connector 8">
            <a:extLst>
              <a:ext uri="{FF2B5EF4-FFF2-40B4-BE49-F238E27FC236}">
                <a16:creationId xmlns:a16="http://schemas.microsoft.com/office/drawing/2014/main" id="{162849C0-AA0D-4E1A-B4B6-E6A5917AC0A5}"/>
              </a:ext>
            </a:extLst>
          </p:cNvPr>
          <p:cNvCxnSpPr>
            <a:cxnSpLocks/>
          </p:cNvCxnSpPr>
          <p:nvPr userDrawn="1"/>
        </p:nvCxnSpPr>
        <p:spPr>
          <a:xfrm flipV="1">
            <a:off x="-17837" y="4700016"/>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 Placeholder 3">
            <a:extLst>
              <a:ext uri="{FF2B5EF4-FFF2-40B4-BE49-F238E27FC236}">
                <a16:creationId xmlns:a16="http://schemas.microsoft.com/office/drawing/2014/main" id="{BDEAC3CA-E21C-4A63-BE7D-DCC820552AB7}"/>
              </a:ext>
            </a:extLst>
          </p:cNvPr>
          <p:cNvSpPr>
            <a:spLocks noGrp="1"/>
          </p:cNvSpPr>
          <p:nvPr>
            <p:ph type="body" sz="half" idx="2"/>
          </p:nvPr>
        </p:nvSpPr>
        <p:spPr>
          <a:xfrm>
            <a:off x="719170" y="5701069"/>
            <a:ext cx="5311516" cy="931505"/>
          </a:xfrm>
          <a:prstGeom prst="rect">
            <a:avLst/>
          </a:prstGeom>
        </p:spPr>
        <p:txBody>
          <a:bodyPr/>
          <a:lstStyle>
            <a:lvl1pPr marL="0" indent="0" algn="r">
              <a:buFont typeface="Arial" panose="020B0604020202020204" pitchFamily="34" charset="0"/>
              <a:buNone/>
              <a:defRPr sz="1600">
                <a:solidFill>
                  <a:schemeClr val="accent6"/>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12" name="Picture Placeholder 2">
            <a:extLst>
              <a:ext uri="{FF2B5EF4-FFF2-40B4-BE49-F238E27FC236}">
                <a16:creationId xmlns:a16="http://schemas.microsoft.com/office/drawing/2014/main" id="{22728E0A-430E-4C6A-BF56-06FA8510F29F}"/>
              </a:ext>
            </a:extLst>
          </p:cNvPr>
          <p:cNvSpPr>
            <a:spLocks noGrp="1"/>
          </p:cNvSpPr>
          <p:nvPr>
            <p:ph type="pic" idx="1"/>
          </p:nvPr>
        </p:nvSpPr>
        <p:spPr>
          <a:xfrm>
            <a:off x="6249970" y="2271860"/>
            <a:ext cx="5715017" cy="436071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Tree>
    <p:extLst>
      <p:ext uri="{BB962C8B-B14F-4D97-AF65-F5344CB8AC3E}">
        <p14:creationId xmlns:p14="http://schemas.microsoft.com/office/powerpoint/2010/main" val="2614302603"/>
      </p:ext>
    </p:extLst>
  </p:cSld>
  <p:clrMapOvr>
    <a:masterClrMapping/>
  </p:clrMapOvr>
  <p:extLst mod="1">
    <p:ext uri="{DCECCB84-F9BA-43D5-87BE-67443E8EF086}">
      <p15:sldGuideLst xmlns:p15="http://schemas.microsoft.com/office/powerpoint/2012/main">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CC52C5C1-EC33-44C1-9D54-A1058BBF1812}"/>
              </a:ext>
            </a:extLst>
          </p:cNvPr>
          <p:cNvSpPr txBox="1"/>
          <p:nvPr userDrawn="1"/>
        </p:nvSpPr>
        <p:spPr>
          <a:xfrm>
            <a:off x="11072378" y="235732"/>
            <a:ext cx="814647" cy="615553"/>
          </a:xfrm>
          <a:prstGeom prst="rect">
            <a:avLst/>
          </a:prstGeom>
          <a:noFill/>
        </p:spPr>
        <p:txBody>
          <a:bodyPr wrap="none" rtlCol="0">
            <a:spAutoFit/>
          </a:bodyPr>
          <a:lstStyle/>
          <a:p>
            <a:r>
              <a:rPr lang="en-US" sz="3400" b="1" noProof="0" dirty="0">
                <a:solidFill>
                  <a:schemeClr val="accent1"/>
                </a:solidFill>
                <a:latin typeface="Arial Black" panose="020B0A04020102020204" pitchFamily="34" charset="0"/>
              </a:rPr>
              <a:t>FR</a:t>
            </a:r>
          </a:p>
        </p:txBody>
      </p:sp>
      <p:grpSp>
        <p:nvGrpSpPr>
          <p:cNvPr id="26" name="Group 25">
            <a:extLst>
              <a:ext uri="{FF2B5EF4-FFF2-40B4-BE49-F238E27FC236}">
                <a16:creationId xmlns:a16="http://schemas.microsoft.com/office/drawing/2014/main" id="{8A0030CD-8C9E-4AA5-8C5D-F9B2EDB7E17A}"/>
              </a:ext>
            </a:extLst>
          </p:cNvPr>
          <p:cNvGrpSpPr/>
          <p:nvPr userDrawn="1"/>
        </p:nvGrpSpPr>
        <p:grpSpPr>
          <a:xfrm flipH="1">
            <a:off x="7561328" y="0"/>
            <a:ext cx="4831840" cy="3541007"/>
            <a:chOff x="-192127" y="-2"/>
            <a:chExt cx="4831840" cy="3367272"/>
          </a:xfrm>
        </p:grpSpPr>
        <p:sp>
          <p:nvSpPr>
            <p:cNvPr id="27" name="Diagonal Stripe 26">
              <a:extLst>
                <a:ext uri="{FF2B5EF4-FFF2-40B4-BE49-F238E27FC236}">
                  <a16:creationId xmlns:a16="http://schemas.microsoft.com/office/drawing/2014/main" id="{872EE65E-EE50-4A3E-861E-1D6C241CB8EA}"/>
                </a:ext>
              </a:extLst>
            </p:cNvPr>
            <p:cNvSpPr/>
            <p:nvPr userDrawn="1"/>
          </p:nvSpPr>
          <p:spPr>
            <a:xfrm>
              <a:off x="0" y="-1"/>
              <a:ext cx="4639713" cy="3367271"/>
            </a:xfrm>
            <a:prstGeom prst="diagStripe">
              <a:avLst>
                <a:gd name="adj" fmla="val 5120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cxnSp>
          <p:nvCxnSpPr>
            <p:cNvPr id="28" name="Straight Connector 27">
              <a:extLst>
                <a:ext uri="{FF2B5EF4-FFF2-40B4-BE49-F238E27FC236}">
                  <a16:creationId xmlns:a16="http://schemas.microsoft.com/office/drawing/2014/main" id="{E76AD1EF-E06C-4D3C-9693-26844D01C83C}"/>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Parallelogram 28">
              <a:extLst>
                <a:ext uri="{FF2B5EF4-FFF2-40B4-BE49-F238E27FC236}">
                  <a16:creationId xmlns:a16="http://schemas.microsoft.com/office/drawing/2014/main" id="{57D44C42-44C0-420A-A125-9B1A979D4F56}"/>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0" name="Parallelogram 29">
            <a:extLst>
              <a:ext uri="{FF2B5EF4-FFF2-40B4-BE49-F238E27FC236}">
                <a16:creationId xmlns:a16="http://schemas.microsoft.com/office/drawing/2014/main" id="{406089BB-36DC-4E23-B215-527A8A18FCFB}"/>
              </a:ext>
            </a:extLst>
          </p:cNvPr>
          <p:cNvSpPr/>
          <p:nvPr userDrawn="1"/>
        </p:nvSpPr>
        <p:spPr>
          <a:xfrm flipH="1">
            <a:off x="6679908" y="1"/>
            <a:ext cx="1447800" cy="639064"/>
          </a:xfrm>
          <a:prstGeom prst="parallelogram">
            <a:avLst>
              <a:gd name="adj" fmla="val 13561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2" name="Footer Placeholder 1">
            <a:extLst>
              <a:ext uri="{FF2B5EF4-FFF2-40B4-BE49-F238E27FC236}">
                <a16:creationId xmlns:a16="http://schemas.microsoft.com/office/drawing/2014/main" id="{578C43A6-50C6-704E-BADC-6D83BADE7316}"/>
              </a:ext>
            </a:extLst>
          </p:cNvPr>
          <p:cNvSpPr>
            <a:spLocks noGrp="1"/>
          </p:cNvSpPr>
          <p:nvPr>
            <p:ph type="ftr" sz="quarter" idx="10"/>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ED91439B-965F-3548-AF77-89501B24F600}"/>
              </a:ext>
            </a:extLst>
          </p:cNvPr>
          <p:cNvSpPr>
            <a:spLocks noGrp="1"/>
          </p:cNvSpPr>
          <p:nvPr>
            <p:ph type="sldNum" sz="quarter" idx="11"/>
          </p:nvPr>
        </p:nvSpPr>
        <p:spPr/>
        <p:txBody>
          <a:bodyPr/>
          <a:lstStyle/>
          <a:p>
            <a:fld id="{8699F50C-BE38-4BD0-BA84-9B090E1F2B9B}" type="slidenum">
              <a:rPr lang="en-US" noProof="0" smtClean="0"/>
              <a:t>‹#›</a:t>
            </a:fld>
            <a:endParaRPr lang="en-US" noProof="0" dirty="0"/>
          </a:p>
        </p:txBody>
      </p:sp>
    </p:spTree>
    <p:extLst>
      <p:ext uri="{BB962C8B-B14F-4D97-AF65-F5344CB8AC3E}">
        <p14:creationId xmlns:p14="http://schemas.microsoft.com/office/powerpoint/2010/main" val="3419906843"/>
      </p:ext>
    </p:extLst>
  </p:cSld>
  <p:clrMapOvr>
    <a:masterClrMapping/>
  </p:clrMapOvr>
  <p:extLst mod="1">
    <p:ext uri="{DCECCB84-F9BA-43D5-87BE-67443E8EF086}">
      <p15:sldGuideLst xmlns:p15="http://schemas.microsoft.com/office/powerpoint/2012/main">
        <p15:guide id="1" orient="horz" pos="142">
          <p15:clr>
            <a:srgbClr val="FBAE40"/>
          </p15:clr>
        </p15:guide>
        <p15:guide id="2" pos="3840">
          <p15:clr>
            <a:srgbClr val="FBAE40"/>
          </p15:clr>
        </p15:guide>
        <p15:guide id="3" pos="77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7E8A2C98-F26E-415A-B931-1B89CA46C1CF}"/>
              </a:ext>
            </a:extLst>
          </p:cNvPr>
          <p:cNvSpPr txBox="1"/>
          <p:nvPr userDrawn="1"/>
        </p:nvSpPr>
        <p:spPr>
          <a:xfrm>
            <a:off x="11072378" y="235732"/>
            <a:ext cx="814647" cy="615553"/>
          </a:xfrm>
          <a:prstGeom prst="rect">
            <a:avLst/>
          </a:prstGeom>
          <a:noFill/>
        </p:spPr>
        <p:txBody>
          <a:bodyPr wrap="none" rtlCol="0">
            <a:spAutoFit/>
          </a:bodyPr>
          <a:lstStyle/>
          <a:p>
            <a:r>
              <a:rPr lang="en-US" sz="3400" b="1" noProof="0" dirty="0">
                <a:solidFill>
                  <a:schemeClr val="accent1"/>
                </a:solidFill>
                <a:latin typeface="Arial Black" panose="020B0A04020102020204" pitchFamily="34" charset="0"/>
              </a:rPr>
              <a:t>FR</a:t>
            </a:r>
          </a:p>
        </p:txBody>
      </p:sp>
      <p:grpSp>
        <p:nvGrpSpPr>
          <p:cNvPr id="27" name="Group 26">
            <a:extLst>
              <a:ext uri="{FF2B5EF4-FFF2-40B4-BE49-F238E27FC236}">
                <a16:creationId xmlns:a16="http://schemas.microsoft.com/office/drawing/2014/main" id="{1B2FB48C-0C70-4DBE-B904-A134B6644DD3}"/>
              </a:ext>
            </a:extLst>
          </p:cNvPr>
          <p:cNvGrpSpPr/>
          <p:nvPr userDrawn="1"/>
        </p:nvGrpSpPr>
        <p:grpSpPr>
          <a:xfrm flipH="1">
            <a:off x="7561328" y="0"/>
            <a:ext cx="4831840" cy="3541007"/>
            <a:chOff x="-192127" y="-2"/>
            <a:chExt cx="4831840" cy="3367272"/>
          </a:xfrm>
        </p:grpSpPr>
        <p:sp>
          <p:nvSpPr>
            <p:cNvPr id="28" name="Diagonal Stripe 27">
              <a:extLst>
                <a:ext uri="{FF2B5EF4-FFF2-40B4-BE49-F238E27FC236}">
                  <a16:creationId xmlns:a16="http://schemas.microsoft.com/office/drawing/2014/main" id="{4F2E2158-1E6E-4E0D-BDAB-B20041C73615}"/>
                </a:ext>
              </a:extLst>
            </p:cNvPr>
            <p:cNvSpPr/>
            <p:nvPr userDrawn="1"/>
          </p:nvSpPr>
          <p:spPr>
            <a:xfrm>
              <a:off x="0" y="-1"/>
              <a:ext cx="4639713" cy="3367271"/>
            </a:xfrm>
            <a:prstGeom prst="diagStripe">
              <a:avLst>
                <a:gd name="adj" fmla="val 5120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tx1"/>
                </a:solidFill>
              </a:endParaRPr>
            </a:p>
          </p:txBody>
        </p:sp>
        <p:cxnSp>
          <p:nvCxnSpPr>
            <p:cNvPr id="29" name="Straight Connector 28">
              <a:extLst>
                <a:ext uri="{FF2B5EF4-FFF2-40B4-BE49-F238E27FC236}">
                  <a16:creationId xmlns:a16="http://schemas.microsoft.com/office/drawing/2014/main" id="{626D62DB-3A5A-4DA1-BFA4-D9E58676E86A}"/>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Parallelogram 29">
              <a:extLst>
                <a:ext uri="{FF2B5EF4-FFF2-40B4-BE49-F238E27FC236}">
                  <a16:creationId xmlns:a16="http://schemas.microsoft.com/office/drawing/2014/main" id="{F5A729A7-3A5C-405C-AE06-180E7529E477}"/>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1" name="Parallelogram 30">
            <a:extLst>
              <a:ext uri="{FF2B5EF4-FFF2-40B4-BE49-F238E27FC236}">
                <a16:creationId xmlns:a16="http://schemas.microsoft.com/office/drawing/2014/main" id="{41E23981-B12A-4AC3-A030-337BBBA5E45B}"/>
              </a:ext>
            </a:extLst>
          </p:cNvPr>
          <p:cNvSpPr/>
          <p:nvPr userDrawn="1"/>
        </p:nvSpPr>
        <p:spPr>
          <a:xfrm flipH="1">
            <a:off x="6679908" y="1"/>
            <a:ext cx="1447800" cy="639064"/>
          </a:xfrm>
          <a:prstGeom prst="parallelogram">
            <a:avLst>
              <a:gd name="adj" fmla="val 13561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3" name="Title 1" title="Title ">
            <a:extLst>
              <a:ext uri="{FF2B5EF4-FFF2-40B4-BE49-F238E27FC236}">
                <a16:creationId xmlns:a16="http://schemas.microsoft.com/office/drawing/2014/main" id="{59067A2C-FE71-4381-BE51-08DAC5E4354A}"/>
              </a:ext>
            </a:extLst>
          </p:cNvPr>
          <p:cNvSpPr>
            <a:spLocks noGrp="1"/>
          </p:cNvSpPr>
          <p:nvPr>
            <p:ph type="title" hasCustomPrompt="1"/>
          </p:nvPr>
        </p:nvSpPr>
        <p:spPr>
          <a:xfrm>
            <a:off x="518678" y="209028"/>
            <a:ext cx="8333222" cy="1215566"/>
          </a:xfrm>
          <a:prstGeom prst="rect">
            <a:avLst/>
          </a:prstGeom>
        </p:spPr>
        <p:txBody>
          <a:bodyPr anchor="b">
            <a:normAutofit/>
          </a:bodyPr>
          <a:lstStyle>
            <a:lvl1pPr>
              <a:defRPr sz="4400" b="1">
                <a:solidFill>
                  <a:schemeClr val="accent1"/>
                </a:solidFill>
              </a:defRPr>
            </a:lvl1pPr>
          </a:lstStyle>
          <a:p>
            <a:r>
              <a:rPr lang="en-US" noProof="0"/>
              <a:t>Click to Edit Master Title Style </a:t>
            </a:r>
          </a:p>
        </p:txBody>
      </p:sp>
      <p:sp>
        <p:nvSpPr>
          <p:cNvPr id="2" name="Footer Placeholder 1">
            <a:extLst>
              <a:ext uri="{FF2B5EF4-FFF2-40B4-BE49-F238E27FC236}">
                <a16:creationId xmlns:a16="http://schemas.microsoft.com/office/drawing/2014/main" id="{CB69A007-934D-7A4B-9EFA-82044EF4DC33}"/>
              </a:ext>
            </a:extLst>
          </p:cNvPr>
          <p:cNvSpPr>
            <a:spLocks noGrp="1"/>
          </p:cNvSpPr>
          <p:nvPr>
            <p:ph type="ftr" sz="quarter" idx="10"/>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5A154DC2-98C7-4D4B-A17A-AA4731217F17}"/>
              </a:ext>
            </a:extLst>
          </p:cNvPr>
          <p:cNvSpPr>
            <a:spLocks noGrp="1"/>
          </p:cNvSpPr>
          <p:nvPr>
            <p:ph type="sldNum" sz="quarter" idx="11"/>
          </p:nvPr>
        </p:nvSpPr>
        <p:spPr/>
        <p:txBody>
          <a:bodyPr/>
          <a:lstStyle/>
          <a:p>
            <a:fld id="{8699F50C-BE38-4BD0-BA84-9B090E1F2B9B}" type="slidenum">
              <a:rPr lang="en-US" noProof="0" smtClean="0"/>
              <a:t>‹#›</a:t>
            </a:fld>
            <a:endParaRPr lang="en-US" noProof="0" dirty="0"/>
          </a:p>
        </p:txBody>
      </p:sp>
    </p:spTree>
    <p:extLst>
      <p:ext uri="{BB962C8B-B14F-4D97-AF65-F5344CB8AC3E}">
        <p14:creationId xmlns:p14="http://schemas.microsoft.com/office/powerpoint/2010/main" val="658419099"/>
      </p:ext>
    </p:extLst>
  </p:cSld>
  <p:clrMapOvr>
    <a:masterClrMapping/>
  </p:clrMapOvr>
  <p:extLst mod="1">
    <p:ext uri="{DCECCB84-F9BA-43D5-87BE-67443E8EF086}">
      <p15:sldGuideLst xmlns:p15="http://schemas.microsoft.com/office/powerpoint/2012/main">
        <p15:guide id="1" orient="horz" pos="142">
          <p15:clr>
            <a:srgbClr val="FBAE40"/>
          </p15:clr>
        </p15:guide>
        <p15:guide id="2" pos="3840">
          <p15:clr>
            <a:srgbClr val="FBAE40"/>
          </p15:clr>
        </p15:guide>
        <p15:guide id="3" pos="778">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CE2EB-00DF-4EBA-BF1F-D37805D45585}"/>
              </a:ext>
            </a:extLst>
          </p:cNvPr>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658918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BDB16155-303B-403D-8B49-D4CEE47D6863}"/>
              </a:ext>
            </a:extLst>
          </p:cNvPr>
          <p:cNvSpPr>
            <a:spLocks noGrp="1"/>
          </p:cNvSpPr>
          <p:nvPr>
            <p:ph type="ftr" sz="quarter" idx="3"/>
          </p:nvPr>
        </p:nvSpPr>
        <p:spPr>
          <a:xfrm>
            <a:off x="338530" y="6356350"/>
            <a:ext cx="4114800" cy="365125"/>
          </a:xfrm>
          <a:prstGeom prst="rect">
            <a:avLst/>
          </a:prstGeom>
        </p:spPr>
        <p:txBody>
          <a:bodyPr vert="horz" lIns="91440" tIns="45720" rIns="91440" bIns="45720" rtlCol="0" anchor="ctr"/>
          <a:lstStyle>
            <a:lvl1pPr algn="l">
              <a:defRPr sz="1200">
                <a:solidFill>
                  <a:schemeClr val="bg2"/>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6B915EF5-4ABE-4759-AC09-679CD6083A55}"/>
              </a:ext>
            </a:extLst>
          </p:cNvPr>
          <p:cNvSpPr>
            <a:spLocks noGrp="1"/>
          </p:cNvSpPr>
          <p:nvPr>
            <p:ph type="sldNum" sz="quarter" idx="4"/>
          </p:nvPr>
        </p:nvSpPr>
        <p:spPr>
          <a:xfrm>
            <a:off x="11146971" y="6356350"/>
            <a:ext cx="740227" cy="365125"/>
          </a:xfrm>
          <a:prstGeom prst="rect">
            <a:avLst/>
          </a:prstGeom>
        </p:spPr>
        <p:txBody>
          <a:bodyPr vert="horz" lIns="91440" tIns="45720" rIns="91440" bIns="45720" rtlCol="0" anchor="ctr"/>
          <a:lstStyle>
            <a:lvl1pPr algn="r">
              <a:defRPr sz="1200">
                <a:solidFill>
                  <a:schemeClr val="bg2"/>
                </a:solidFill>
              </a:defRPr>
            </a:lvl1pPr>
          </a:lstStyle>
          <a:p>
            <a:fld id="{8699F50C-BE38-4BD0-BA84-9B090E1F2B9B}" type="slidenum">
              <a:rPr lang="en-US" noProof="0" smtClean="0"/>
              <a:pPr/>
              <a:t>‹#›</a:t>
            </a:fld>
            <a:endParaRPr lang="en-US" noProof="0" dirty="0"/>
          </a:p>
        </p:txBody>
      </p:sp>
      <p:sp>
        <p:nvSpPr>
          <p:cNvPr id="9" name="Title Placeholder 8">
            <a:extLst>
              <a:ext uri="{FF2B5EF4-FFF2-40B4-BE49-F238E27FC236}">
                <a16:creationId xmlns:a16="http://schemas.microsoft.com/office/drawing/2014/main" id="{AA2D2B61-D240-024D-AD60-4162EF1528B9}"/>
              </a:ext>
            </a:extLst>
          </p:cNvPr>
          <p:cNvSpPr>
            <a:spLocks noGrp="1"/>
          </p:cNvSpPr>
          <p:nvPr>
            <p:ph type="title"/>
          </p:nvPr>
        </p:nvSpPr>
        <p:spPr>
          <a:xfrm>
            <a:off x="518678" y="209029"/>
            <a:ext cx="10835122" cy="1147968"/>
          </a:xfrm>
          <a:prstGeom prst="rect">
            <a:avLst/>
          </a:prstGeom>
        </p:spPr>
        <p:txBody>
          <a:bodyPr vert="horz" lIns="91440" tIns="45720" rIns="91440" bIns="0" rtlCol="0" anchor="b">
            <a:normAutofit/>
          </a:bodyPr>
          <a:lstStyle/>
          <a:p>
            <a:r>
              <a:rPr lang="en-US" noProof="0" smtClean="0"/>
              <a:t>Click to edit Master title style</a:t>
            </a:r>
            <a:endParaRPr lang="en-US" noProof="0"/>
          </a:p>
        </p:txBody>
      </p:sp>
    </p:spTree>
    <p:extLst>
      <p:ext uri="{BB962C8B-B14F-4D97-AF65-F5344CB8AC3E}">
        <p14:creationId xmlns:p14="http://schemas.microsoft.com/office/powerpoint/2010/main" val="1564885083"/>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85" r:id="rId3"/>
    <p:sldLayoutId id="2147483706" r:id="rId4"/>
    <p:sldLayoutId id="2147483708" r:id="rId5"/>
    <p:sldLayoutId id="2147483704" r:id="rId6"/>
    <p:sldLayoutId id="2147483689" r:id="rId7"/>
    <p:sldLayoutId id="2147483668" r:id="rId8"/>
    <p:sldLayoutId id="2147483707" r:id="rId9"/>
    <p:sldLayoutId id="2147483710" r:id="rId10"/>
    <p:sldLayoutId id="2147483711" r:id="rId11"/>
    <p:sldLayoutId id="2147483712" r:id="rId12"/>
    <p:sldLayoutId id="2147483713" r:id="rId13"/>
    <p:sldLayoutId id="2147483714" r:id="rId14"/>
    <p:sldLayoutId id="2147483715" r:id="rId15"/>
    <p:sldLayoutId id="2147483716" r:id="rId16"/>
    <p:sldLayoutId id="2147483692" r:id="rId17"/>
    <p:sldLayoutId id="2147483697" r:id="rId18"/>
    <p:sldLayoutId id="2147483674" r:id="rId19"/>
  </p:sldLayoutIdLst>
  <p:hf hdr="0"/>
  <p:txStyles>
    <p:titleStyle>
      <a:lvl1pPr algn="l" defTabSz="914400" rtl="0" eaLnBrk="1" latinLnBrk="0" hangingPunct="1">
        <a:lnSpc>
          <a:spcPct val="90000"/>
        </a:lnSpc>
        <a:spcBef>
          <a:spcPct val="0"/>
        </a:spcBef>
        <a:buNone/>
        <a:defRPr lang="en-IN"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8" Type="http://schemas.openxmlformats.org/officeDocument/2006/relationships/slide" Target="slide63.xml"/><Relationship Id="rId13" Type="http://schemas.openxmlformats.org/officeDocument/2006/relationships/slide" Target="slide7.xml"/><Relationship Id="rId3" Type="http://schemas.openxmlformats.org/officeDocument/2006/relationships/slide" Target="slide33.xml"/><Relationship Id="rId7" Type="http://schemas.openxmlformats.org/officeDocument/2006/relationships/slide" Target="slide56.xml"/><Relationship Id="rId12" Type="http://schemas.openxmlformats.org/officeDocument/2006/relationships/image" Target="../media/image2.jpg"/><Relationship Id="rId2" Type="http://schemas.openxmlformats.org/officeDocument/2006/relationships/slide" Target="slide25.xml"/><Relationship Id="rId1" Type="http://schemas.openxmlformats.org/officeDocument/2006/relationships/slideLayout" Target="../slideLayouts/slideLayout5.xml"/><Relationship Id="rId6" Type="http://schemas.openxmlformats.org/officeDocument/2006/relationships/slide" Target="slide51.xml"/><Relationship Id="rId11" Type="http://schemas.openxmlformats.org/officeDocument/2006/relationships/slide" Target="slide73.xml"/><Relationship Id="rId5" Type="http://schemas.openxmlformats.org/officeDocument/2006/relationships/slide" Target="slide45.xml"/><Relationship Id="rId10" Type="http://schemas.openxmlformats.org/officeDocument/2006/relationships/slide" Target="slide22.xml"/><Relationship Id="rId4" Type="http://schemas.openxmlformats.org/officeDocument/2006/relationships/slide" Target="slide38.xml"/><Relationship Id="rId9" Type="http://schemas.openxmlformats.org/officeDocument/2006/relationships/slide" Target="slide70.xml"/><Relationship Id="rId14" Type="http://schemas.openxmlformats.org/officeDocument/2006/relationships/slide" Target="slide19.xml"/></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 Target="slide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1.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3.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2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1.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3.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3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1.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3.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4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1.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3.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5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1.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3.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6.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7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71.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72.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73.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7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7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jpg"/><Relationship Id="rId1" Type="http://schemas.openxmlformats.org/officeDocument/2006/relationships/slideLayout" Target="../slideLayouts/slideLayout5.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a:extLst>
              <a:ext uri="{FF2B5EF4-FFF2-40B4-BE49-F238E27FC236}">
                <a16:creationId xmlns:a16="http://schemas.microsoft.com/office/drawing/2014/main" id="{257F6BCE-75BB-4ECD-BEA5-21C36A9CC0E9}"/>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tretch>
            <a:fillRect/>
          </a:stretch>
        </p:blipFill>
        <p:spPr>
          <a:xfrm>
            <a:off x="1683398" y="627797"/>
            <a:ext cx="4428523" cy="5486399"/>
          </a:xfrm>
        </p:spPr>
      </p:pic>
      <p:sp>
        <p:nvSpPr>
          <p:cNvPr id="2" name="Title 1">
            <a:extLst>
              <a:ext uri="{FF2B5EF4-FFF2-40B4-BE49-F238E27FC236}">
                <a16:creationId xmlns:a16="http://schemas.microsoft.com/office/drawing/2014/main" id="{3D638ACE-163E-40EB-A458-E794C67EA2A6}"/>
              </a:ext>
            </a:extLst>
          </p:cNvPr>
          <p:cNvSpPr>
            <a:spLocks noGrp="1"/>
          </p:cNvSpPr>
          <p:nvPr>
            <p:ph type="ctrTitle"/>
          </p:nvPr>
        </p:nvSpPr>
        <p:spPr/>
        <p:txBody>
          <a:bodyPr/>
          <a:lstStyle/>
          <a:p>
            <a:pPr algn="ctr"/>
            <a:r>
              <a:rPr lang="en-US" dirty="0" smtClean="0"/>
              <a:t>Genre Progression Document</a:t>
            </a:r>
            <a:endParaRPr lang="en-US" dirty="0"/>
          </a:p>
        </p:txBody>
      </p:sp>
      <p:sp>
        <p:nvSpPr>
          <p:cNvPr id="4" name="Subtitle 3"/>
          <p:cNvSpPr>
            <a:spLocks noGrp="1"/>
          </p:cNvSpPr>
          <p:nvPr>
            <p:ph type="subTitle" idx="1"/>
          </p:nvPr>
        </p:nvSpPr>
        <p:spPr>
          <a:xfrm>
            <a:off x="122830" y="188115"/>
            <a:ext cx="4854339" cy="1257574"/>
          </a:xfrm>
        </p:spPr>
        <p:txBody>
          <a:bodyPr/>
          <a:lstStyle/>
          <a:p>
            <a:r>
              <a:rPr lang="en-GB" dirty="0" smtClean="0"/>
              <a:t>Writing Curriculum </a:t>
            </a:r>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7462" y="3778483"/>
            <a:ext cx="1512982" cy="2240178"/>
          </a:xfrm>
          <a:prstGeom prst="rect">
            <a:avLst/>
          </a:prstGeom>
        </p:spPr>
      </p:pic>
    </p:spTree>
    <p:extLst>
      <p:ext uri="{BB962C8B-B14F-4D97-AF65-F5344CB8AC3E}">
        <p14:creationId xmlns:p14="http://schemas.microsoft.com/office/powerpoint/2010/main" val="3980699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E3E5EE03-FBF6-46F5-8085-716AC6CE1C8C}"/>
              </a:ext>
            </a:extLst>
          </p:cNvPr>
          <p:cNvSpPr>
            <a:spLocks noGrp="1"/>
          </p:cNvSpPr>
          <p:nvPr>
            <p:ph type="title"/>
          </p:nvPr>
        </p:nvSpPr>
        <p:spPr/>
        <p:txBody>
          <a:bodyPr/>
          <a:lstStyle/>
          <a:p>
            <a:r>
              <a:rPr lang="en-US" dirty="0" smtClean="0"/>
              <a:t>Genres covered</a:t>
            </a:r>
            <a:endParaRPr lang="en-US" b="0" dirty="0"/>
          </a:p>
        </p:txBody>
      </p:sp>
      <p:sp>
        <p:nvSpPr>
          <p:cNvPr id="16" name="Content Placeholder 15">
            <a:extLst>
              <a:ext uri="{FF2B5EF4-FFF2-40B4-BE49-F238E27FC236}">
                <a16:creationId xmlns:a16="http://schemas.microsoft.com/office/drawing/2014/main" id="{1DCFA8A2-3FB8-48CA-933D-0800A9D2A2A2}"/>
              </a:ext>
            </a:extLst>
          </p:cNvPr>
          <p:cNvSpPr>
            <a:spLocks noGrp="1"/>
          </p:cNvSpPr>
          <p:nvPr>
            <p:ph sz="half" idx="13"/>
          </p:nvPr>
        </p:nvSpPr>
        <p:spPr>
          <a:xfrm>
            <a:off x="520697" y="1760562"/>
            <a:ext cx="10834239" cy="4357664"/>
          </a:xfrm>
        </p:spPr>
        <p:txBody>
          <a:bodyPr>
            <a:normAutofit/>
          </a:bodyPr>
          <a:lstStyle/>
          <a:p>
            <a:pPr marL="0" indent="0">
              <a:buNone/>
            </a:pPr>
            <a:r>
              <a:rPr lang="en-GB" dirty="0"/>
              <a:t>In order to ensure children develop a strong knowledge of different genres, we have created a </a:t>
            </a:r>
            <a:r>
              <a:rPr lang="en-GB" dirty="0" smtClean="0"/>
              <a:t>progressive </a:t>
            </a:r>
            <a:r>
              <a:rPr lang="en-GB" dirty="0"/>
              <a:t>list of writing genres for Firfield Primary School. The purpose of this is to ensure that children experience different types of writing in each year group but they do not need to experience every type of writing in every year group. </a:t>
            </a:r>
          </a:p>
          <a:p>
            <a:pPr marL="0" indent="0">
              <a:buNone/>
            </a:pPr>
            <a:r>
              <a:rPr lang="en-GB" dirty="0"/>
              <a:t>In </a:t>
            </a:r>
            <a:r>
              <a:rPr lang="en-GB" dirty="0" smtClean="0"/>
              <a:t>Year 1, the children learn </a:t>
            </a:r>
            <a:r>
              <a:rPr lang="en-GB" dirty="0" smtClean="0"/>
              <a:t>six</a:t>
            </a:r>
            <a:r>
              <a:rPr lang="en-GB" dirty="0" smtClean="0"/>
              <a:t> </a:t>
            </a:r>
            <a:r>
              <a:rPr lang="en-GB" dirty="0"/>
              <a:t>different genres in-depth and then, as they progress through the school, more genres are introduced and previously taught genres are revisited to help support long-term memory. Therefore, by the time children reach upper KS2, they are able to write a range of different genres with confidence because they have a deep and rich understanding </a:t>
            </a:r>
            <a:r>
              <a:rPr lang="en-GB" dirty="0" smtClean="0"/>
              <a:t> </a:t>
            </a:r>
            <a:r>
              <a:rPr lang="en-GB" dirty="0"/>
              <a:t>of each type of writing style. </a:t>
            </a:r>
            <a:endParaRPr lang="en-GB" dirty="0" smtClean="0"/>
          </a:p>
          <a:p>
            <a:pPr marL="0" indent="0">
              <a:buNone/>
            </a:pPr>
            <a:r>
              <a:rPr lang="en-GB" dirty="0" smtClean="0">
                <a:solidFill>
                  <a:srgbClr val="FF0000"/>
                </a:solidFill>
              </a:rPr>
              <a:t>New genres are indicated in red.</a:t>
            </a:r>
            <a:endParaRPr lang="en-GB" dirty="0">
              <a:solidFill>
                <a:srgbClr val="FF0000"/>
              </a:solidFill>
            </a:endParaRPr>
          </a:p>
        </p:txBody>
      </p:sp>
      <p:sp>
        <p:nvSpPr>
          <p:cNvPr id="21" name="Slide Number Placeholder 5">
            <a:extLst>
              <a:ext uri="{FF2B5EF4-FFF2-40B4-BE49-F238E27FC236}">
                <a16:creationId xmlns:a16="http://schemas.microsoft.com/office/drawing/2014/main" id="{C7C65DDB-24F2-44CF-AE02-F3A6C8B1858B}"/>
              </a:ext>
            </a:extLst>
          </p:cNvPr>
          <p:cNvSpPr>
            <a:spLocks noGrp="1"/>
          </p:cNvSpPr>
          <p:nvPr>
            <p:ph type="sldNum" sz="quarter" idx="18"/>
          </p:nvPr>
        </p:nvSpPr>
        <p:spPr/>
        <p:txBody>
          <a:bodyPr/>
          <a:lstStyle>
            <a:lvl1pPr algn="r">
              <a:defRPr sz="1200">
                <a:solidFill>
                  <a:schemeClr val="tx1">
                    <a:lumMod val="50000"/>
                    <a:lumOff val="50000"/>
                  </a:schemeClr>
                </a:solidFill>
              </a:defRPr>
            </a:lvl1pPr>
          </a:lstStyle>
          <a:p>
            <a:fld id="{8699F50C-BE38-4BD0-BA84-9B090E1F2B9B}" type="slidenum">
              <a:rPr lang="en-US" smtClean="0"/>
              <a:pPr/>
              <a:t>2</a:t>
            </a:fld>
            <a:endParaRPr lang="en-US"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spTree>
    <p:extLst>
      <p:ext uri="{BB962C8B-B14F-4D97-AF65-F5344CB8AC3E}">
        <p14:creationId xmlns:p14="http://schemas.microsoft.com/office/powerpoint/2010/main" val="38915161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Year 1</a:t>
            </a:r>
            <a:endParaRPr lang="en-GB" dirty="0"/>
          </a:p>
        </p:txBody>
      </p:sp>
      <p:sp>
        <p:nvSpPr>
          <p:cNvPr id="3" name="Content Placeholder 2"/>
          <p:cNvSpPr>
            <a:spLocks noGrp="1"/>
          </p:cNvSpPr>
          <p:nvPr>
            <p:ph sz="half" idx="13"/>
          </p:nvPr>
        </p:nvSpPr>
        <p:spPr/>
        <p:txBody>
          <a:bodyPr>
            <a:normAutofit/>
          </a:bodyPr>
          <a:lstStyle/>
          <a:p>
            <a:r>
              <a:rPr lang="en-GB" dirty="0" smtClean="0"/>
              <a:t>Narrative</a:t>
            </a:r>
          </a:p>
          <a:p>
            <a:r>
              <a:rPr lang="en-GB" dirty="0" smtClean="0"/>
              <a:t>Poetry</a:t>
            </a:r>
          </a:p>
          <a:p>
            <a:r>
              <a:rPr lang="en-GB" dirty="0" smtClean="0"/>
              <a:t>Non-chronological reports</a:t>
            </a:r>
          </a:p>
          <a:p>
            <a:r>
              <a:rPr lang="en-GB" dirty="0" smtClean="0"/>
              <a:t>Recount</a:t>
            </a:r>
          </a:p>
          <a:p>
            <a:r>
              <a:rPr lang="en-GB" dirty="0" smtClean="0"/>
              <a:t>Instructions</a:t>
            </a:r>
          </a:p>
          <a:p>
            <a:r>
              <a:rPr lang="en-GB" dirty="0" smtClean="0"/>
              <a:t>Persuasive text (poster or advert)</a:t>
            </a:r>
            <a:endParaRPr lang="en-GB" dirty="0"/>
          </a:p>
        </p:txBody>
      </p:sp>
      <p:sp>
        <p:nvSpPr>
          <p:cNvPr id="4" name="Text Placeholder 3"/>
          <p:cNvSpPr>
            <a:spLocks noGrp="1"/>
          </p:cNvSpPr>
          <p:nvPr>
            <p:ph type="body" sz="quarter" idx="14"/>
          </p:nvPr>
        </p:nvSpPr>
        <p:spPr/>
        <p:txBody>
          <a:bodyPr/>
          <a:lstStyle/>
          <a:p>
            <a:r>
              <a:rPr lang="en-GB" dirty="0" smtClean="0"/>
              <a:t>Year 2</a:t>
            </a:r>
            <a:endParaRPr lang="en-GB" dirty="0"/>
          </a:p>
        </p:txBody>
      </p:sp>
      <p:sp>
        <p:nvSpPr>
          <p:cNvPr id="5" name="Content Placeholder 4"/>
          <p:cNvSpPr>
            <a:spLocks noGrp="1"/>
          </p:cNvSpPr>
          <p:nvPr>
            <p:ph sz="quarter" idx="15"/>
          </p:nvPr>
        </p:nvSpPr>
        <p:spPr/>
        <p:txBody>
          <a:bodyPr>
            <a:normAutofit/>
          </a:bodyPr>
          <a:lstStyle/>
          <a:p>
            <a:r>
              <a:rPr lang="en-GB" dirty="0" smtClean="0"/>
              <a:t>Narrative</a:t>
            </a:r>
          </a:p>
          <a:p>
            <a:r>
              <a:rPr lang="en-GB" dirty="0" smtClean="0"/>
              <a:t>Poetry</a:t>
            </a:r>
          </a:p>
          <a:p>
            <a:r>
              <a:rPr lang="en-GB" dirty="0" smtClean="0"/>
              <a:t>Non-chronological reports</a:t>
            </a:r>
          </a:p>
          <a:p>
            <a:r>
              <a:rPr lang="en-GB" dirty="0" smtClean="0"/>
              <a:t>Recount/</a:t>
            </a:r>
            <a:r>
              <a:rPr lang="en-GB" dirty="0" smtClean="0">
                <a:solidFill>
                  <a:srgbClr val="FF0000"/>
                </a:solidFill>
              </a:rPr>
              <a:t>diary</a:t>
            </a:r>
          </a:p>
          <a:p>
            <a:r>
              <a:rPr lang="en-GB" dirty="0"/>
              <a:t>Instructions</a:t>
            </a:r>
          </a:p>
          <a:p>
            <a:r>
              <a:rPr lang="en-GB" dirty="0"/>
              <a:t>Persuasive text (poster or advert)</a:t>
            </a:r>
          </a:p>
          <a:p>
            <a:r>
              <a:rPr lang="en-GB" dirty="0" smtClean="0">
                <a:solidFill>
                  <a:srgbClr val="FF0000"/>
                </a:solidFill>
              </a:rPr>
              <a:t>Letter</a:t>
            </a:r>
            <a:endParaRPr lang="en-GB" dirty="0" smtClean="0">
              <a:solidFill>
                <a:srgbClr val="FF0000"/>
              </a:solidFill>
            </a:endParaRPr>
          </a:p>
        </p:txBody>
      </p:sp>
      <p:sp>
        <p:nvSpPr>
          <p:cNvPr id="6" name="Text Placeholder 5"/>
          <p:cNvSpPr>
            <a:spLocks noGrp="1"/>
          </p:cNvSpPr>
          <p:nvPr>
            <p:ph type="body" sz="quarter" idx="16"/>
          </p:nvPr>
        </p:nvSpPr>
        <p:spPr/>
        <p:txBody>
          <a:bodyPr/>
          <a:lstStyle/>
          <a:p>
            <a:endParaRPr lang="en-GB"/>
          </a:p>
        </p:txBody>
      </p:sp>
      <p:sp>
        <p:nvSpPr>
          <p:cNvPr id="8" name="Slide Number Placeholder 7"/>
          <p:cNvSpPr>
            <a:spLocks noGrp="1"/>
          </p:cNvSpPr>
          <p:nvPr>
            <p:ph type="sldNum" sz="quarter" idx="18"/>
          </p:nvPr>
        </p:nvSpPr>
        <p:spPr/>
        <p:txBody>
          <a:bodyPr/>
          <a:lstStyle/>
          <a:p>
            <a:fld id="{8699F50C-BE38-4BD0-BA84-9B090E1F2B9B}" type="slidenum">
              <a:rPr lang="en-US" noProof="0" smtClean="0"/>
              <a:t>3</a:t>
            </a:fld>
            <a:endParaRPr lang="en-US" noProof="0" dirty="0"/>
          </a:p>
        </p:txBody>
      </p:sp>
      <p:sp>
        <p:nvSpPr>
          <p:cNvPr id="9" name="Title 8"/>
          <p:cNvSpPr>
            <a:spLocks noGrp="1"/>
          </p:cNvSpPr>
          <p:nvPr>
            <p:ph type="title"/>
          </p:nvPr>
        </p:nvSpPr>
        <p:spPr/>
        <p:txBody>
          <a:bodyPr/>
          <a:lstStyle/>
          <a:p>
            <a:r>
              <a:rPr lang="en-GB" dirty="0" smtClean="0"/>
              <a:t>Genre progression – KS1</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spTree>
    <p:extLst>
      <p:ext uri="{BB962C8B-B14F-4D97-AF65-F5344CB8AC3E}">
        <p14:creationId xmlns:p14="http://schemas.microsoft.com/office/powerpoint/2010/main" val="10110238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Year 3</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Narrative</a:t>
            </a:r>
          </a:p>
          <a:p>
            <a:r>
              <a:rPr lang="en-GB" dirty="0" smtClean="0"/>
              <a:t>Poetry</a:t>
            </a:r>
          </a:p>
          <a:p>
            <a:r>
              <a:rPr lang="en-GB" dirty="0" smtClean="0"/>
              <a:t>Non-chronological </a:t>
            </a:r>
            <a:r>
              <a:rPr lang="en-GB" dirty="0"/>
              <a:t>reports</a:t>
            </a:r>
          </a:p>
          <a:p>
            <a:r>
              <a:rPr lang="en-GB" dirty="0"/>
              <a:t>Recount/diary</a:t>
            </a:r>
          </a:p>
          <a:p>
            <a:r>
              <a:rPr lang="en-GB" dirty="0"/>
              <a:t>Letter</a:t>
            </a:r>
          </a:p>
          <a:p>
            <a:r>
              <a:rPr lang="en-GB" dirty="0" smtClean="0"/>
              <a:t>Instructions</a:t>
            </a:r>
          </a:p>
          <a:p>
            <a:r>
              <a:rPr lang="en-GB" dirty="0" smtClean="0">
                <a:solidFill>
                  <a:srgbClr val="FF0000"/>
                </a:solidFill>
              </a:rPr>
              <a:t>Explanation</a:t>
            </a:r>
          </a:p>
          <a:p>
            <a:r>
              <a:rPr lang="en-GB" dirty="0" smtClean="0">
                <a:solidFill>
                  <a:srgbClr val="FF0000"/>
                </a:solidFill>
              </a:rPr>
              <a:t>Newspaper</a:t>
            </a:r>
          </a:p>
          <a:p>
            <a:r>
              <a:rPr lang="en-GB" dirty="0" smtClean="0">
                <a:solidFill>
                  <a:srgbClr val="FF0000"/>
                </a:solidFill>
              </a:rPr>
              <a:t>Persuasive text</a:t>
            </a:r>
            <a:endParaRPr lang="en-GB" dirty="0">
              <a:solidFill>
                <a:srgbClr val="FF0000"/>
              </a:solidFill>
            </a:endParaRPr>
          </a:p>
        </p:txBody>
      </p:sp>
      <p:sp>
        <p:nvSpPr>
          <p:cNvPr id="4" name="Text Placeholder 3"/>
          <p:cNvSpPr>
            <a:spLocks noGrp="1"/>
          </p:cNvSpPr>
          <p:nvPr>
            <p:ph type="body" sz="quarter" idx="14"/>
          </p:nvPr>
        </p:nvSpPr>
        <p:spPr/>
        <p:txBody>
          <a:bodyPr/>
          <a:lstStyle/>
          <a:p>
            <a:r>
              <a:rPr lang="en-GB" dirty="0" smtClean="0"/>
              <a:t>Year 4</a:t>
            </a:r>
            <a:endParaRPr lang="en-GB" dirty="0"/>
          </a:p>
        </p:txBody>
      </p:sp>
      <p:sp>
        <p:nvSpPr>
          <p:cNvPr id="5" name="Content Placeholder 4"/>
          <p:cNvSpPr>
            <a:spLocks noGrp="1"/>
          </p:cNvSpPr>
          <p:nvPr>
            <p:ph sz="quarter" idx="15"/>
          </p:nvPr>
        </p:nvSpPr>
        <p:spPr/>
        <p:txBody>
          <a:bodyPr>
            <a:normAutofit fontScale="62500" lnSpcReduction="20000"/>
          </a:bodyPr>
          <a:lstStyle/>
          <a:p>
            <a:r>
              <a:rPr lang="en-GB" dirty="0" smtClean="0"/>
              <a:t>Narrative</a:t>
            </a:r>
          </a:p>
          <a:p>
            <a:r>
              <a:rPr lang="en-GB" dirty="0" smtClean="0"/>
              <a:t>Poetry</a:t>
            </a:r>
          </a:p>
          <a:p>
            <a:r>
              <a:rPr lang="en-GB" dirty="0" smtClean="0"/>
              <a:t>Non-chronological </a:t>
            </a:r>
            <a:r>
              <a:rPr lang="en-GB" dirty="0"/>
              <a:t>reports</a:t>
            </a:r>
          </a:p>
          <a:p>
            <a:r>
              <a:rPr lang="en-GB" dirty="0"/>
              <a:t>Recount/diary</a:t>
            </a:r>
          </a:p>
          <a:p>
            <a:r>
              <a:rPr lang="en-GB" dirty="0"/>
              <a:t>Letter</a:t>
            </a:r>
          </a:p>
          <a:p>
            <a:r>
              <a:rPr lang="en-GB" dirty="0"/>
              <a:t>Instructions</a:t>
            </a:r>
          </a:p>
          <a:p>
            <a:r>
              <a:rPr lang="en-GB" dirty="0"/>
              <a:t>Explanation</a:t>
            </a:r>
          </a:p>
          <a:p>
            <a:r>
              <a:rPr lang="en-GB" dirty="0" smtClean="0"/>
              <a:t>Newspaper</a:t>
            </a:r>
          </a:p>
          <a:p>
            <a:r>
              <a:rPr lang="en-GB" dirty="0" smtClean="0"/>
              <a:t>Persuasive text</a:t>
            </a:r>
            <a:endParaRPr lang="en-GB" dirty="0" smtClean="0"/>
          </a:p>
          <a:p>
            <a:r>
              <a:rPr lang="en-GB" dirty="0" smtClean="0">
                <a:solidFill>
                  <a:srgbClr val="FF0000"/>
                </a:solidFill>
              </a:rPr>
              <a:t>Biographies</a:t>
            </a:r>
          </a:p>
          <a:p>
            <a:r>
              <a:rPr lang="en-GB" dirty="0" smtClean="0">
                <a:solidFill>
                  <a:srgbClr val="FF0000"/>
                </a:solidFill>
              </a:rPr>
              <a:t>Play scripts</a:t>
            </a:r>
          </a:p>
        </p:txBody>
      </p:sp>
      <p:sp>
        <p:nvSpPr>
          <p:cNvPr id="6" name="Text Placeholder 5"/>
          <p:cNvSpPr>
            <a:spLocks noGrp="1"/>
          </p:cNvSpPr>
          <p:nvPr>
            <p:ph type="body" sz="quarter" idx="16"/>
          </p:nvPr>
        </p:nvSpPr>
        <p:spPr/>
        <p:txBody>
          <a:bodyPr/>
          <a:lstStyle/>
          <a:p>
            <a:endParaRPr lang="en-GB"/>
          </a:p>
        </p:txBody>
      </p:sp>
      <p:sp>
        <p:nvSpPr>
          <p:cNvPr id="8" name="Slide Number Placeholder 7"/>
          <p:cNvSpPr>
            <a:spLocks noGrp="1"/>
          </p:cNvSpPr>
          <p:nvPr>
            <p:ph type="sldNum" sz="quarter" idx="18"/>
          </p:nvPr>
        </p:nvSpPr>
        <p:spPr/>
        <p:txBody>
          <a:bodyPr/>
          <a:lstStyle/>
          <a:p>
            <a:fld id="{8699F50C-BE38-4BD0-BA84-9B090E1F2B9B}" type="slidenum">
              <a:rPr lang="en-US" noProof="0" smtClean="0"/>
              <a:t>4</a:t>
            </a:fld>
            <a:endParaRPr lang="en-US" noProof="0" dirty="0"/>
          </a:p>
        </p:txBody>
      </p:sp>
      <p:sp>
        <p:nvSpPr>
          <p:cNvPr id="9" name="Title 8"/>
          <p:cNvSpPr>
            <a:spLocks noGrp="1"/>
          </p:cNvSpPr>
          <p:nvPr>
            <p:ph type="title"/>
          </p:nvPr>
        </p:nvSpPr>
        <p:spPr/>
        <p:txBody>
          <a:bodyPr/>
          <a:lstStyle/>
          <a:p>
            <a:r>
              <a:rPr lang="en-GB" dirty="0"/>
              <a:t>Genre progression – </a:t>
            </a:r>
            <a:r>
              <a:rPr lang="en-GB" dirty="0" smtClean="0"/>
              <a:t>LKS2</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spTree>
    <p:extLst>
      <p:ext uri="{BB962C8B-B14F-4D97-AF65-F5344CB8AC3E}">
        <p14:creationId xmlns:p14="http://schemas.microsoft.com/office/powerpoint/2010/main" val="1921265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Year 5</a:t>
            </a:r>
            <a:endParaRPr lang="en-GB" dirty="0"/>
          </a:p>
        </p:txBody>
      </p:sp>
      <p:sp>
        <p:nvSpPr>
          <p:cNvPr id="3" name="Content Placeholder 2"/>
          <p:cNvSpPr>
            <a:spLocks noGrp="1"/>
          </p:cNvSpPr>
          <p:nvPr>
            <p:ph sz="half" idx="13"/>
          </p:nvPr>
        </p:nvSpPr>
        <p:spPr>
          <a:xfrm>
            <a:off x="520698" y="2886076"/>
            <a:ext cx="5475290" cy="3678497"/>
          </a:xfrm>
        </p:spPr>
        <p:txBody>
          <a:bodyPr>
            <a:normAutofit fontScale="70000" lnSpcReduction="20000"/>
          </a:bodyPr>
          <a:lstStyle/>
          <a:p>
            <a:r>
              <a:rPr lang="en-GB" dirty="0" smtClean="0"/>
              <a:t>Narrative</a:t>
            </a:r>
          </a:p>
          <a:p>
            <a:r>
              <a:rPr lang="en-GB" dirty="0" smtClean="0"/>
              <a:t>Poetry	</a:t>
            </a:r>
            <a:endParaRPr lang="en-GB" dirty="0"/>
          </a:p>
          <a:p>
            <a:r>
              <a:rPr lang="en-GB" dirty="0"/>
              <a:t>Non-chronological reports</a:t>
            </a:r>
          </a:p>
          <a:p>
            <a:r>
              <a:rPr lang="en-GB" dirty="0"/>
              <a:t>Recount/diary</a:t>
            </a:r>
          </a:p>
          <a:p>
            <a:r>
              <a:rPr lang="en-GB" dirty="0"/>
              <a:t>Letter</a:t>
            </a:r>
          </a:p>
          <a:p>
            <a:r>
              <a:rPr lang="en-GB" dirty="0"/>
              <a:t>Instructions</a:t>
            </a:r>
          </a:p>
          <a:p>
            <a:r>
              <a:rPr lang="en-GB" dirty="0"/>
              <a:t>Explanation</a:t>
            </a:r>
          </a:p>
          <a:p>
            <a:r>
              <a:rPr lang="en-GB" dirty="0" smtClean="0"/>
              <a:t>Newspaper</a:t>
            </a:r>
          </a:p>
          <a:p>
            <a:r>
              <a:rPr lang="en-GB" dirty="0" smtClean="0"/>
              <a:t>Persuasion texts</a:t>
            </a:r>
            <a:endParaRPr lang="en-GB" dirty="0"/>
          </a:p>
          <a:p>
            <a:r>
              <a:rPr lang="en-GB" dirty="0"/>
              <a:t>Biographies</a:t>
            </a:r>
          </a:p>
          <a:p>
            <a:r>
              <a:rPr lang="en-GB" dirty="0"/>
              <a:t>Play </a:t>
            </a:r>
            <a:r>
              <a:rPr lang="en-GB" dirty="0" smtClean="0"/>
              <a:t>scripts</a:t>
            </a:r>
          </a:p>
          <a:p>
            <a:r>
              <a:rPr lang="en-GB" dirty="0" smtClean="0">
                <a:solidFill>
                  <a:srgbClr val="FF0000"/>
                </a:solidFill>
              </a:rPr>
              <a:t>Discussion </a:t>
            </a:r>
            <a:r>
              <a:rPr lang="en-GB" dirty="0" smtClean="0">
                <a:solidFill>
                  <a:srgbClr val="FF0000"/>
                </a:solidFill>
              </a:rPr>
              <a:t>texts</a:t>
            </a:r>
            <a:endParaRPr lang="en-GB" dirty="0" smtClean="0">
              <a:solidFill>
                <a:srgbClr val="FF0000"/>
              </a:solidFill>
            </a:endParaRPr>
          </a:p>
        </p:txBody>
      </p:sp>
      <p:sp>
        <p:nvSpPr>
          <p:cNvPr id="4" name="Text Placeholder 3"/>
          <p:cNvSpPr>
            <a:spLocks noGrp="1"/>
          </p:cNvSpPr>
          <p:nvPr>
            <p:ph type="body" sz="quarter" idx="14"/>
          </p:nvPr>
        </p:nvSpPr>
        <p:spPr/>
        <p:txBody>
          <a:bodyPr/>
          <a:lstStyle/>
          <a:p>
            <a:r>
              <a:rPr lang="en-GB" dirty="0" smtClean="0"/>
              <a:t>Year 6</a:t>
            </a:r>
            <a:endParaRPr lang="en-GB" dirty="0"/>
          </a:p>
        </p:txBody>
      </p:sp>
      <p:sp>
        <p:nvSpPr>
          <p:cNvPr id="5" name="Content Placeholder 4"/>
          <p:cNvSpPr>
            <a:spLocks noGrp="1"/>
          </p:cNvSpPr>
          <p:nvPr>
            <p:ph sz="quarter" idx="15"/>
          </p:nvPr>
        </p:nvSpPr>
        <p:spPr>
          <a:xfrm>
            <a:off x="5995988" y="3091008"/>
            <a:ext cx="5475600" cy="3473565"/>
          </a:xfrm>
        </p:spPr>
        <p:txBody>
          <a:bodyPr>
            <a:normAutofit fontScale="70000" lnSpcReduction="20000"/>
          </a:bodyPr>
          <a:lstStyle/>
          <a:p>
            <a:r>
              <a:rPr lang="en-GB" dirty="0" smtClean="0"/>
              <a:t>Narrative</a:t>
            </a:r>
            <a:endParaRPr lang="en-GB" dirty="0"/>
          </a:p>
          <a:p>
            <a:r>
              <a:rPr lang="en-GB" dirty="0" smtClean="0"/>
              <a:t>Poetry</a:t>
            </a:r>
          </a:p>
          <a:p>
            <a:r>
              <a:rPr lang="en-GB" dirty="0" smtClean="0"/>
              <a:t>Non-chronological </a:t>
            </a:r>
            <a:r>
              <a:rPr lang="en-GB" dirty="0"/>
              <a:t>reports</a:t>
            </a:r>
          </a:p>
          <a:p>
            <a:r>
              <a:rPr lang="en-GB" dirty="0"/>
              <a:t>Recount/diary</a:t>
            </a:r>
          </a:p>
          <a:p>
            <a:r>
              <a:rPr lang="en-GB" dirty="0"/>
              <a:t>Letter</a:t>
            </a:r>
          </a:p>
          <a:p>
            <a:r>
              <a:rPr lang="en-GB" dirty="0"/>
              <a:t>Instructions</a:t>
            </a:r>
          </a:p>
          <a:p>
            <a:r>
              <a:rPr lang="en-GB" dirty="0"/>
              <a:t>Explanation</a:t>
            </a:r>
          </a:p>
          <a:p>
            <a:r>
              <a:rPr lang="en-GB" dirty="0"/>
              <a:t>Newspaper</a:t>
            </a:r>
          </a:p>
          <a:p>
            <a:r>
              <a:rPr lang="en-GB" dirty="0"/>
              <a:t>Biographies</a:t>
            </a:r>
          </a:p>
          <a:p>
            <a:r>
              <a:rPr lang="en-GB" dirty="0" smtClean="0"/>
              <a:t>Discussion </a:t>
            </a:r>
            <a:r>
              <a:rPr lang="en-GB" dirty="0"/>
              <a:t>texts</a:t>
            </a:r>
          </a:p>
          <a:p>
            <a:r>
              <a:rPr lang="en-GB" dirty="0"/>
              <a:t>Persuasion texts</a:t>
            </a:r>
          </a:p>
        </p:txBody>
      </p:sp>
      <p:sp>
        <p:nvSpPr>
          <p:cNvPr id="6" name="Text Placeholder 5"/>
          <p:cNvSpPr>
            <a:spLocks noGrp="1"/>
          </p:cNvSpPr>
          <p:nvPr>
            <p:ph type="body" sz="quarter" idx="16"/>
          </p:nvPr>
        </p:nvSpPr>
        <p:spPr/>
        <p:txBody>
          <a:bodyPr/>
          <a:lstStyle/>
          <a:p>
            <a:endParaRPr lang="en-GB"/>
          </a:p>
        </p:txBody>
      </p:sp>
      <p:sp>
        <p:nvSpPr>
          <p:cNvPr id="8" name="Slide Number Placeholder 7"/>
          <p:cNvSpPr>
            <a:spLocks noGrp="1"/>
          </p:cNvSpPr>
          <p:nvPr>
            <p:ph type="sldNum" sz="quarter" idx="18"/>
          </p:nvPr>
        </p:nvSpPr>
        <p:spPr/>
        <p:txBody>
          <a:bodyPr/>
          <a:lstStyle/>
          <a:p>
            <a:fld id="{8699F50C-BE38-4BD0-BA84-9B090E1F2B9B}" type="slidenum">
              <a:rPr lang="en-US" noProof="0" smtClean="0"/>
              <a:t>5</a:t>
            </a:fld>
            <a:endParaRPr lang="en-US" noProof="0" dirty="0"/>
          </a:p>
        </p:txBody>
      </p:sp>
      <p:sp>
        <p:nvSpPr>
          <p:cNvPr id="9" name="Title 8"/>
          <p:cNvSpPr>
            <a:spLocks noGrp="1"/>
          </p:cNvSpPr>
          <p:nvPr>
            <p:ph type="title"/>
          </p:nvPr>
        </p:nvSpPr>
        <p:spPr/>
        <p:txBody>
          <a:bodyPr/>
          <a:lstStyle/>
          <a:p>
            <a:r>
              <a:rPr lang="en-GB" dirty="0"/>
              <a:t>Genre progression – </a:t>
            </a:r>
            <a:r>
              <a:rPr lang="en-GB" dirty="0" smtClean="0"/>
              <a:t>UKS2</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spTree>
    <p:extLst>
      <p:ext uri="{BB962C8B-B14F-4D97-AF65-F5344CB8AC3E}">
        <p14:creationId xmlns:p14="http://schemas.microsoft.com/office/powerpoint/2010/main" val="40877798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6141284" y="1972175"/>
            <a:ext cx="5475290" cy="781188"/>
          </a:xfrm>
        </p:spPr>
        <p:txBody>
          <a:bodyPr>
            <a:normAutofit/>
          </a:bodyPr>
          <a:lstStyle/>
          <a:p>
            <a:r>
              <a:rPr lang="en-GB" sz="4000" u="sng" dirty="0" smtClean="0"/>
              <a:t>Non-fiction</a:t>
            </a:r>
            <a:endParaRPr lang="en-GB" sz="4000" u="sng" dirty="0"/>
          </a:p>
        </p:txBody>
      </p:sp>
      <p:sp>
        <p:nvSpPr>
          <p:cNvPr id="3" name="Content Placeholder 2"/>
          <p:cNvSpPr>
            <a:spLocks noGrp="1"/>
          </p:cNvSpPr>
          <p:nvPr>
            <p:ph sz="half" idx="13"/>
          </p:nvPr>
        </p:nvSpPr>
        <p:spPr>
          <a:xfrm>
            <a:off x="6141284" y="2869294"/>
            <a:ext cx="5745914" cy="3988706"/>
          </a:xfrm>
        </p:spPr>
        <p:txBody>
          <a:bodyPr>
            <a:normAutofit fontScale="62500" lnSpcReduction="20000"/>
          </a:bodyPr>
          <a:lstStyle/>
          <a:p>
            <a:pPr marL="0" indent="0">
              <a:buNone/>
            </a:pPr>
            <a:r>
              <a:rPr lang="en-GB" sz="3900" dirty="0" smtClean="0">
                <a:hlinkClick r:id="rId2" action="ppaction://hlinksldjump"/>
              </a:rPr>
              <a:t>Instruction texts</a:t>
            </a:r>
            <a:endParaRPr lang="en-GB" sz="3900" dirty="0" smtClean="0"/>
          </a:p>
          <a:p>
            <a:pPr marL="0" indent="0">
              <a:buNone/>
            </a:pPr>
            <a:r>
              <a:rPr lang="en-GB" sz="3900" dirty="0" smtClean="0">
                <a:hlinkClick r:id="rId3" action="ppaction://hlinksldjump"/>
              </a:rPr>
              <a:t>Explanation texts         </a:t>
            </a:r>
            <a:endParaRPr lang="en-GB" sz="3900" dirty="0" smtClean="0"/>
          </a:p>
          <a:p>
            <a:pPr marL="0" indent="0">
              <a:buNone/>
            </a:pPr>
            <a:r>
              <a:rPr lang="en-GB" sz="3900" dirty="0" smtClean="0">
                <a:hlinkClick r:id="rId4" action="ppaction://hlinksldjump"/>
              </a:rPr>
              <a:t>Recounts</a:t>
            </a:r>
            <a:endParaRPr lang="en-GB" sz="3900" dirty="0" smtClean="0"/>
          </a:p>
          <a:p>
            <a:pPr marL="0" indent="0">
              <a:buNone/>
            </a:pPr>
            <a:r>
              <a:rPr lang="en-GB" sz="3900" dirty="0" smtClean="0">
                <a:hlinkClick r:id="rId5" action="ppaction://hlinksldjump"/>
              </a:rPr>
              <a:t>Recounts: diary entries</a:t>
            </a:r>
            <a:endParaRPr lang="en-GB" sz="3900" dirty="0" smtClean="0"/>
          </a:p>
          <a:p>
            <a:pPr marL="0" indent="0">
              <a:buNone/>
            </a:pPr>
            <a:r>
              <a:rPr lang="en-GB" sz="3900" dirty="0" smtClean="0">
                <a:hlinkClick r:id="rId6" action="ppaction://hlinksldjump"/>
              </a:rPr>
              <a:t>Recounts: Newspaper articles</a:t>
            </a:r>
            <a:endParaRPr lang="en-GB" sz="3900" dirty="0" smtClean="0"/>
          </a:p>
          <a:p>
            <a:pPr marL="0" indent="0">
              <a:buNone/>
            </a:pPr>
            <a:r>
              <a:rPr lang="en-GB" sz="3900" dirty="0" smtClean="0">
                <a:hlinkClick r:id="rId7" action="ppaction://hlinksldjump"/>
              </a:rPr>
              <a:t>Persuasive texts</a:t>
            </a:r>
            <a:endParaRPr lang="en-GB" sz="3900" dirty="0" smtClean="0"/>
          </a:p>
          <a:p>
            <a:pPr marL="0" indent="0">
              <a:buNone/>
            </a:pPr>
            <a:r>
              <a:rPr lang="en-GB" sz="3900" dirty="0" smtClean="0">
                <a:hlinkClick r:id="rId8" action="ppaction://hlinksldjump"/>
              </a:rPr>
              <a:t>Non-chronological reports</a:t>
            </a:r>
            <a:endParaRPr lang="en-GB" sz="3900" dirty="0" smtClean="0"/>
          </a:p>
          <a:p>
            <a:pPr marL="0" indent="0">
              <a:buNone/>
            </a:pPr>
            <a:r>
              <a:rPr lang="en-GB" sz="3900" dirty="0" smtClean="0">
                <a:hlinkClick r:id="rId9" action="ppaction://hlinksldjump"/>
              </a:rPr>
              <a:t>Discussion texts</a:t>
            </a:r>
            <a:endParaRPr lang="en-GB" sz="3900" dirty="0" smtClean="0"/>
          </a:p>
          <a:p>
            <a:pPr marL="0" indent="0">
              <a:buNone/>
            </a:pPr>
            <a:r>
              <a:rPr lang="en-GB" sz="3900" dirty="0" smtClean="0">
                <a:hlinkClick r:id="rId10" action="ppaction://hlinksldjump"/>
              </a:rPr>
              <a:t>Letter writing</a:t>
            </a:r>
            <a:endParaRPr lang="en-GB" sz="3900" dirty="0" smtClean="0"/>
          </a:p>
          <a:p>
            <a:pPr marL="0" indent="0">
              <a:buNone/>
            </a:pPr>
            <a:r>
              <a:rPr lang="en-GB" sz="3900" dirty="0" err="1" smtClean="0">
                <a:hlinkClick r:id="rId11" action="ppaction://hlinksldjump"/>
              </a:rPr>
              <a:t>Playscripts</a:t>
            </a:r>
            <a:endParaRPr lang="en-GB" sz="3900" dirty="0" smtClean="0"/>
          </a:p>
          <a:p>
            <a:pPr marL="0" indent="0">
              <a:buNone/>
            </a:pPr>
            <a:endParaRPr lang="en-GB" dirty="0" smtClean="0"/>
          </a:p>
          <a:p>
            <a:pPr marL="0" indent="0">
              <a:buNone/>
            </a:pPr>
            <a:endParaRPr lang="en-GB" dirty="0" smtClean="0"/>
          </a:p>
          <a:p>
            <a:pPr marL="0" indent="0">
              <a:buNone/>
            </a:pPr>
            <a:endParaRPr lang="en-GB" dirty="0"/>
          </a:p>
        </p:txBody>
      </p:sp>
      <p:sp>
        <p:nvSpPr>
          <p:cNvPr id="6" name="Text Placeholder 5"/>
          <p:cNvSpPr>
            <a:spLocks noGrp="1"/>
          </p:cNvSpPr>
          <p:nvPr>
            <p:ph type="body" sz="quarter" idx="16"/>
          </p:nvPr>
        </p:nvSpPr>
        <p:spPr/>
        <p:txBody>
          <a:bodyPr/>
          <a:lstStyle/>
          <a:p>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a:t>
            </a:fld>
            <a:endParaRPr lang="en-US" noProof="0" dirty="0"/>
          </a:p>
        </p:txBody>
      </p:sp>
      <p:sp>
        <p:nvSpPr>
          <p:cNvPr id="9" name="Title 8"/>
          <p:cNvSpPr>
            <a:spLocks noGrp="1"/>
          </p:cNvSpPr>
          <p:nvPr>
            <p:ph type="title"/>
          </p:nvPr>
        </p:nvSpPr>
        <p:spPr/>
        <p:txBody>
          <a:bodyPr/>
          <a:lstStyle/>
          <a:p>
            <a:r>
              <a:rPr lang="en-GB" dirty="0" smtClean="0"/>
              <a:t>Progression documents</a:t>
            </a:r>
            <a:endParaRPr lang="en-GB" dirty="0"/>
          </a:p>
        </p:txBody>
      </p:sp>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146970" y="54592"/>
            <a:ext cx="856607" cy="818864"/>
          </a:xfrm>
          <a:prstGeom prst="rect">
            <a:avLst/>
          </a:prstGeom>
        </p:spPr>
      </p:pic>
      <p:sp>
        <p:nvSpPr>
          <p:cNvPr id="12" name="Text Placeholder 1"/>
          <p:cNvSpPr>
            <a:spLocks noGrp="1"/>
          </p:cNvSpPr>
          <p:nvPr>
            <p:ph type="body" idx="1"/>
          </p:nvPr>
        </p:nvSpPr>
        <p:spPr>
          <a:xfrm>
            <a:off x="518678" y="1972175"/>
            <a:ext cx="5475290" cy="781188"/>
          </a:xfrm>
        </p:spPr>
        <p:txBody>
          <a:bodyPr>
            <a:normAutofit/>
          </a:bodyPr>
          <a:lstStyle/>
          <a:p>
            <a:r>
              <a:rPr lang="en-GB" sz="4000" u="sng" dirty="0" smtClean="0"/>
              <a:t>Fiction</a:t>
            </a:r>
            <a:endParaRPr lang="en-GB" sz="4000" u="sng" dirty="0"/>
          </a:p>
        </p:txBody>
      </p:sp>
      <p:sp>
        <p:nvSpPr>
          <p:cNvPr id="13" name="Content Placeholder 2"/>
          <p:cNvSpPr>
            <a:spLocks noGrp="1"/>
          </p:cNvSpPr>
          <p:nvPr>
            <p:ph sz="half" idx="13"/>
          </p:nvPr>
        </p:nvSpPr>
        <p:spPr>
          <a:xfrm>
            <a:off x="429614" y="2938782"/>
            <a:ext cx="3932632" cy="3232149"/>
          </a:xfrm>
        </p:spPr>
        <p:txBody>
          <a:bodyPr/>
          <a:lstStyle/>
          <a:p>
            <a:pPr marL="0" indent="0">
              <a:buNone/>
            </a:pPr>
            <a:r>
              <a:rPr lang="en-GB" dirty="0" smtClean="0">
                <a:hlinkClick r:id="rId13" action="ppaction://hlinksldjump"/>
              </a:rPr>
              <a:t>Narrative</a:t>
            </a:r>
            <a:endParaRPr lang="en-GB" dirty="0" smtClean="0"/>
          </a:p>
          <a:p>
            <a:pPr marL="0" indent="0">
              <a:buNone/>
            </a:pPr>
            <a:r>
              <a:rPr lang="en-GB" dirty="0" smtClean="0">
                <a:hlinkClick r:id="rId5" action="ppaction://hlinksldjump"/>
              </a:rPr>
              <a:t>Diary</a:t>
            </a:r>
            <a:endParaRPr lang="en-GB" dirty="0" smtClean="0"/>
          </a:p>
          <a:p>
            <a:pPr marL="0" indent="0">
              <a:buNone/>
            </a:pPr>
            <a:r>
              <a:rPr lang="en-GB" dirty="0" smtClean="0">
                <a:hlinkClick r:id="rId14" action="ppaction://hlinksldjump"/>
              </a:rPr>
              <a:t>Poetry</a:t>
            </a:r>
            <a:endParaRPr lang="en-GB" dirty="0" smtClean="0"/>
          </a:p>
          <a:p>
            <a:pPr marL="0" indent="0">
              <a:buNone/>
            </a:pPr>
            <a:endParaRPr lang="en-GB" dirty="0" smtClean="0"/>
          </a:p>
          <a:p>
            <a:pPr marL="0" indent="0">
              <a:buNone/>
            </a:pPr>
            <a:endParaRPr lang="en-GB" dirty="0" smtClean="0"/>
          </a:p>
          <a:p>
            <a:pPr marL="0" indent="0">
              <a:buNone/>
            </a:pPr>
            <a:endParaRPr lang="en-GB" dirty="0"/>
          </a:p>
        </p:txBody>
      </p:sp>
      <p:sp>
        <p:nvSpPr>
          <p:cNvPr id="14" name="Content Placeholder 2"/>
          <p:cNvSpPr>
            <a:spLocks noGrp="1"/>
          </p:cNvSpPr>
          <p:nvPr>
            <p:ph sz="half" idx="13"/>
          </p:nvPr>
        </p:nvSpPr>
        <p:spPr>
          <a:xfrm>
            <a:off x="2395930" y="2938782"/>
            <a:ext cx="3932632" cy="3232149"/>
          </a:xfrm>
        </p:spPr>
        <p:txBody>
          <a:bodyPr/>
          <a:lstStyle/>
          <a:p>
            <a:pPr marL="0" indent="0">
              <a:buNone/>
            </a:pP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42013754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a:bodyPr>
          <a:lstStyle/>
          <a:p>
            <a:r>
              <a:rPr lang="en-GB" dirty="0" smtClean="0"/>
              <a:t>Features vary depending on the narrative text being studied.</a:t>
            </a:r>
          </a:p>
          <a:p>
            <a:pPr marL="0" indent="0">
              <a:buNone/>
            </a:pPr>
            <a:endParaRPr lang="en-GB" dirty="0"/>
          </a:p>
        </p:txBody>
      </p:sp>
      <p:sp>
        <p:nvSpPr>
          <p:cNvPr id="4" name="Text Placeholder 3"/>
          <p:cNvSpPr>
            <a:spLocks noGrp="1"/>
          </p:cNvSpPr>
          <p:nvPr>
            <p:ph type="body" sz="quarter" idx="14"/>
          </p:nvPr>
        </p:nvSpPr>
        <p:spPr/>
        <p:txBody>
          <a:bodyPr/>
          <a:lstStyle/>
          <a:p>
            <a:r>
              <a:rPr lang="en-GB" dirty="0" smtClean="0"/>
              <a:t>Types of narratives</a:t>
            </a:r>
            <a:endParaRPr lang="en-GB" dirty="0"/>
          </a:p>
        </p:txBody>
      </p:sp>
      <p:sp>
        <p:nvSpPr>
          <p:cNvPr id="5" name="Content Placeholder 4"/>
          <p:cNvSpPr>
            <a:spLocks noGrp="1"/>
          </p:cNvSpPr>
          <p:nvPr>
            <p:ph sz="quarter" idx="15"/>
          </p:nvPr>
        </p:nvSpPr>
        <p:spPr>
          <a:xfrm>
            <a:off x="5753100" y="2886076"/>
            <a:ext cx="6134098" cy="3835399"/>
          </a:xfrm>
        </p:spPr>
        <p:txBody>
          <a:bodyPr>
            <a:normAutofit fontScale="62500" lnSpcReduction="20000"/>
          </a:bodyPr>
          <a:lstStyle/>
          <a:p>
            <a:r>
              <a:rPr lang="en-GB" dirty="0" smtClean="0"/>
              <a:t>Stories that use predictable or patterned language</a:t>
            </a:r>
          </a:p>
          <a:p>
            <a:r>
              <a:rPr lang="en-GB" dirty="0" smtClean="0"/>
              <a:t>Traditional and/or folk tales</a:t>
            </a:r>
          </a:p>
          <a:p>
            <a:r>
              <a:rPr lang="en-GB" dirty="0" smtClean="0"/>
              <a:t>Fairy tales</a:t>
            </a:r>
          </a:p>
          <a:p>
            <a:r>
              <a:rPr lang="en-GB" dirty="0" smtClean="0"/>
              <a:t>Stories set in familiar settings</a:t>
            </a:r>
          </a:p>
          <a:p>
            <a:r>
              <a:rPr lang="en-GB" dirty="0" smtClean="0"/>
              <a:t>Retellings of stories heard and read</a:t>
            </a:r>
          </a:p>
          <a:p>
            <a:r>
              <a:rPr lang="en-GB" dirty="0" smtClean="0"/>
              <a:t>Retelling simple stories in different ways (extending the narrative, flipping the perspective etc.)</a:t>
            </a:r>
          </a:p>
          <a:p>
            <a:r>
              <a:rPr lang="en-GB" dirty="0" smtClean="0"/>
              <a:t>Stories set in historical contexts</a:t>
            </a:r>
          </a:p>
          <a:p>
            <a:r>
              <a:rPr lang="en-GB" dirty="0" smtClean="0"/>
              <a:t>Myths and legends</a:t>
            </a:r>
          </a:p>
          <a:p>
            <a:r>
              <a:rPr lang="en-GB" dirty="0" smtClean="0"/>
              <a:t>Stories with flashbacks</a:t>
            </a:r>
          </a:p>
          <a:p>
            <a:r>
              <a:rPr lang="en-GB" dirty="0" smtClean="0"/>
              <a:t>Stories set in fantasy worlds</a:t>
            </a:r>
          </a:p>
          <a:p>
            <a:r>
              <a:rPr lang="en-GB" dirty="0" smtClean="0"/>
              <a:t>Stories from different cultures</a:t>
            </a:r>
          </a:p>
          <a:p>
            <a:r>
              <a:rPr lang="en-GB" dirty="0" smtClean="0"/>
              <a:t>Short stories</a:t>
            </a:r>
          </a:p>
        </p:txBody>
      </p:sp>
      <p:sp>
        <p:nvSpPr>
          <p:cNvPr id="6" name="Text Placeholder 5"/>
          <p:cNvSpPr>
            <a:spLocks noGrp="1"/>
          </p:cNvSpPr>
          <p:nvPr>
            <p:ph type="body" sz="quarter" idx="16"/>
          </p:nvPr>
        </p:nvSpPr>
        <p:spPr>
          <a:xfrm>
            <a:off x="520492" y="752541"/>
            <a:ext cx="10821275" cy="608895"/>
          </a:xfrm>
        </p:spPr>
        <p:txBody>
          <a:bodyPr/>
          <a:lstStyle/>
          <a:p>
            <a:r>
              <a:rPr lang="en-GB" dirty="0" smtClean="0"/>
              <a:t>Purpose – </a:t>
            </a:r>
            <a:r>
              <a:rPr lang="en-US" dirty="0"/>
              <a:t>Children write many different types of story through </a:t>
            </a:r>
            <a:r>
              <a:rPr lang="en-US" dirty="0" smtClean="0"/>
              <a:t>their learning journey at </a:t>
            </a:r>
            <a:r>
              <a:rPr lang="en-US" dirty="0" err="1" smtClean="0"/>
              <a:t>Firfield</a:t>
            </a:r>
            <a:r>
              <a:rPr lang="en-US" dirty="0" smtClean="0"/>
              <a:t>. </a:t>
            </a:r>
            <a:r>
              <a:rPr lang="en-US" dirty="0"/>
              <a:t>Although most share a common purpose (to tell a story in some way</a:t>
            </a:r>
            <a:r>
              <a:rPr lang="en-US" dirty="0" smtClean="0"/>
              <a:t>), </a:t>
            </a:r>
            <a:r>
              <a:rPr lang="en-US" dirty="0"/>
              <a:t>there is specific knowledge children need in order to write a particular narrative text. </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7</a:t>
            </a:fld>
            <a:endParaRPr lang="en-US" noProof="0" dirty="0"/>
          </a:p>
        </p:txBody>
      </p:sp>
      <p:sp>
        <p:nvSpPr>
          <p:cNvPr id="9" name="Title 8"/>
          <p:cNvSpPr>
            <a:spLocks noGrp="1"/>
          </p:cNvSpPr>
          <p:nvPr>
            <p:ph type="title"/>
          </p:nvPr>
        </p:nvSpPr>
        <p:spPr>
          <a:xfrm>
            <a:off x="520492" y="-447155"/>
            <a:ext cx="8333222" cy="1147969"/>
          </a:xfrm>
        </p:spPr>
        <p:txBody>
          <a:bodyPr/>
          <a:lstStyle/>
          <a:p>
            <a:r>
              <a:rPr lang="en-GB" dirty="0" smtClean="0"/>
              <a:t>Narrative</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2" name="Picture 11">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9517350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8</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254940990"/>
              </p:ext>
            </p:extLst>
          </p:nvPr>
        </p:nvGraphicFramePr>
        <p:xfrm>
          <a:off x="338530" y="259307"/>
          <a:ext cx="11685147" cy="604730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1</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dirty="0" smtClean="0"/>
                        <a:t>Generic text features</a:t>
                      </a:r>
                      <a:endParaRPr lang="en-GB" dirty="0"/>
                    </a:p>
                  </a:txBody>
                  <a:tcPr/>
                </a:tc>
                <a:tc>
                  <a:txBody>
                    <a:bodyPr/>
                    <a:lstStyle/>
                    <a:p>
                      <a:r>
                        <a:rPr lang="en-GB" dirty="0"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r>
                        <a:rPr lang="en-US" sz="1400" dirty="0" smtClean="0"/>
                        <a:t>Simple narratives and retellings are told/ written in first or third person.</a:t>
                      </a:r>
                    </a:p>
                    <a:p>
                      <a:pPr marL="285750" indent="-285750">
                        <a:buFont typeface="Arial" panose="020B0604020202020204" pitchFamily="34" charset="0"/>
                        <a:buChar char="•"/>
                      </a:pPr>
                      <a:r>
                        <a:rPr lang="en-US" sz="1400" dirty="0" smtClean="0"/>
                        <a:t>Simple narratives are told/ written in past tense. </a:t>
                      </a:r>
                    </a:p>
                    <a:p>
                      <a:pPr marL="285750" indent="-285750">
                        <a:buFont typeface="Arial" panose="020B0604020202020204" pitchFamily="34" charset="0"/>
                        <a:buChar char="•"/>
                      </a:pPr>
                      <a:r>
                        <a:rPr lang="en-US" sz="1400" dirty="0" smtClean="0"/>
                        <a:t>Events are sequenced to create texts that make sense. </a:t>
                      </a:r>
                    </a:p>
                    <a:p>
                      <a:pPr marL="285750" indent="-285750">
                        <a:buFont typeface="Arial" panose="020B0604020202020204" pitchFamily="34" charset="0"/>
                        <a:buChar char="•"/>
                      </a:pPr>
                      <a:r>
                        <a:rPr lang="en-US" sz="1400" dirty="0" smtClean="0"/>
                        <a:t>The main participants are human or animal. </a:t>
                      </a:r>
                    </a:p>
                    <a:p>
                      <a:pPr marL="285750" indent="-285750">
                        <a:buFont typeface="Arial" panose="020B0604020202020204" pitchFamily="34" charset="0"/>
                        <a:buChar char="•"/>
                      </a:pPr>
                      <a:r>
                        <a:rPr lang="en-US" sz="1400" dirty="0" smtClean="0"/>
                        <a:t>Simple narratives use typical characters, settings and events whether imagined or real. </a:t>
                      </a:r>
                    </a:p>
                    <a:p>
                      <a:pPr marL="285750" indent="-285750">
                        <a:buFont typeface="Arial" panose="020B0604020202020204" pitchFamily="34" charset="0"/>
                        <a:buChar char="•"/>
                      </a:pPr>
                      <a:r>
                        <a:rPr lang="en-US" sz="1400" dirty="0" smtClean="0"/>
                        <a:t>‘Story language’ (e.g. once upon a time, later that day etc.) may be used to create purposeful sounding writing.</a:t>
                      </a:r>
                      <a:endParaRPr lang="en-GB" sz="1400" dirty="0"/>
                    </a:p>
                  </a:txBody>
                  <a:tcPr/>
                </a:tc>
                <a:tc>
                  <a:txBody>
                    <a:bodyPr/>
                    <a:lstStyle/>
                    <a:p>
                      <a:pPr marL="285750" indent="-285750">
                        <a:buFont typeface="Arial" panose="020B0604020202020204" pitchFamily="34" charset="0"/>
                        <a:buChar char="•"/>
                      </a:pPr>
                      <a:r>
                        <a:rPr lang="en-US" sz="1400" dirty="0" smtClean="0"/>
                        <a:t>Stories are often written in the third person and past tense e.g. Goldilocks ate the porridge; Goldilocks broke the chair; She fell asleep in Baby Bear’s bed. </a:t>
                      </a:r>
                    </a:p>
                    <a:p>
                      <a:pPr marL="285750" indent="-285750">
                        <a:buFont typeface="Arial" panose="020B0604020202020204" pitchFamily="34" charset="0"/>
                        <a:buChar char="•"/>
                      </a:pPr>
                      <a:r>
                        <a:rPr lang="en-US" sz="1400" dirty="0" smtClean="0"/>
                        <a:t>Personal recounts and retellings often use the first person and past tense, e.g. I had tea at my Granny’s house on Saturday; We went to the park after school. </a:t>
                      </a:r>
                    </a:p>
                    <a:p>
                      <a:pPr marL="285750" indent="-285750">
                        <a:buFont typeface="Arial" panose="020B0604020202020204" pitchFamily="34" charset="0"/>
                        <a:buChar char="•"/>
                      </a:pPr>
                      <a:r>
                        <a:rPr lang="en-US" sz="1400" dirty="0" smtClean="0"/>
                        <a:t>Sentences are demarcated using full stops, capital letters and finger spaces. </a:t>
                      </a:r>
                    </a:p>
                    <a:p>
                      <a:pPr marL="285750" indent="-285750">
                        <a:buFont typeface="Arial" panose="020B0604020202020204" pitchFamily="34" charset="0"/>
                        <a:buChar char="•"/>
                      </a:pPr>
                      <a:r>
                        <a:rPr lang="en-US" sz="1400" dirty="0" smtClean="0"/>
                        <a:t>Use of conjunctions e.g. and … to join ideas and create variety in the sentence structure. </a:t>
                      </a:r>
                    </a:p>
                    <a:p>
                      <a:pPr marL="285750" indent="-285750">
                        <a:buFont typeface="Arial" panose="020B0604020202020204" pitchFamily="34" charset="0"/>
                        <a:buChar char="•"/>
                      </a:pPr>
                      <a:r>
                        <a:rPr lang="en-US" sz="1400" dirty="0" smtClean="0"/>
                        <a:t>Use of exclamation marks to indicate emotions such as surprise or shock e.g. Help! Oh no! </a:t>
                      </a:r>
                    </a:p>
                    <a:p>
                      <a:pPr marL="285750" indent="-285750">
                        <a:buFont typeface="Arial" panose="020B0604020202020204" pitchFamily="34" charset="0"/>
                        <a:buChar char="•"/>
                      </a:pPr>
                      <a:r>
                        <a:rPr lang="en-US" sz="1400" dirty="0" smtClean="0"/>
                        <a:t>Question marks can be used to form questions, e.g. I said to Mum can I have a biscuit? Who are you? Said the wolf. </a:t>
                      </a:r>
                      <a:endParaRPr lang="en-GB" sz="1400" dirty="0"/>
                    </a:p>
                  </a:txBody>
                  <a:tcPr/>
                </a:tc>
                <a:tc>
                  <a:txBody>
                    <a:bodyPr/>
                    <a:lstStyle/>
                    <a:p>
                      <a:pPr marL="285750" indent="-285750">
                        <a:buFont typeface="Arial" panose="020B0604020202020204" pitchFamily="34" charset="0"/>
                        <a:buChar char="•"/>
                      </a:pPr>
                      <a:r>
                        <a:rPr lang="en-US" sz="1400" dirty="0" smtClean="0"/>
                        <a:t>Learn stories orally and retell them with actions.</a:t>
                      </a:r>
                    </a:p>
                    <a:p>
                      <a:pPr marL="285750" indent="-285750">
                        <a:buFont typeface="Arial" panose="020B0604020202020204" pitchFamily="34" charset="0"/>
                        <a:buChar char="•"/>
                      </a:pPr>
                      <a:r>
                        <a:rPr lang="en-US" sz="1400" dirty="0" smtClean="0"/>
                        <a:t>Tell and retell stories orally using props and plans for assistance (e.g. story maps, puppets, pictures) and through drama activities. </a:t>
                      </a:r>
                    </a:p>
                    <a:p>
                      <a:pPr marL="285750" indent="-285750">
                        <a:buFont typeface="Arial" panose="020B0604020202020204" pitchFamily="34" charset="0"/>
                        <a:buChar char="•"/>
                      </a:pPr>
                      <a:r>
                        <a:rPr lang="en-US" sz="1400" dirty="0" smtClean="0"/>
                        <a:t>Listen to/ learn stories and narrative texts that use the features required for the writing. </a:t>
                      </a:r>
                    </a:p>
                    <a:p>
                      <a:pPr marL="285750" indent="-285750">
                        <a:buFont typeface="Arial" panose="020B0604020202020204" pitchFamily="34" charset="0"/>
                        <a:buChar char="•"/>
                      </a:pPr>
                      <a:r>
                        <a:rPr lang="en-US" sz="1400" dirty="0" smtClean="0"/>
                        <a:t>Use drama to understand to deepen understanding of chosen text. </a:t>
                      </a:r>
                    </a:p>
                    <a:p>
                      <a:pPr marL="285750" indent="-285750">
                        <a:buFont typeface="Arial" panose="020B0604020202020204" pitchFamily="34" charset="0"/>
                        <a:buChar char="•"/>
                      </a:pPr>
                      <a:r>
                        <a:rPr lang="en-US" sz="1400" dirty="0" smtClean="0"/>
                        <a:t>Activities to deepen the understanding of the structure of the chosen story e.g. using Story Mountain. </a:t>
                      </a:r>
                    </a:p>
                    <a:p>
                      <a:pPr marL="285750" indent="-285750">
                        <a:buFont typeface="Arial" panose="020B0604020202020204" pitchFamily="34" charset="0"/>
                        <a:buChar char="•"/>
                      </a:pPr>
                      <a:r>
                        <a:rPr lang="en-US" sz="1400" dirty="0" smtClean="0"/>
                        <a:t>Think about the intended audience and the purpose of the story (e.g. to scare, amuse, and teach a moral…) so that plans are shaped to satisfy the audience and purpose. </a:t>
                      </a:r>
                    </a:p>
                    <a:p>
                      <a:pPr marL="285750" indent="-285750">
                        <a:buFont typeface="Arial" panose="020B0604020202020204" pitchFamily="34" charset="0"/>
                        <a:buChar char="•"/>
                      </a:pPr>
                      <a:r>
                        <a:rPr lang="en-US" sz="1400" dirty="0" smtClean="0"/>
                        <a:t>Make structured plans based on the chosen story by changing characters and key events. </a:t>
                      </a:r>
                    </a:p>
                    <a:p>
                      <a:pPr marL="285750" indent="-285750">
                        <a:buFont typeface="Arial" panose="020B0604020202020204" pitchFamily="34" charset="0"/>
                        <a:buChar char="•"/>
                      </a:pPr>
                      <a:r>
                        <a:rPr lang="en-US" sz="1400" dirty="0" err="1" smtClean="0"/>
                        <a:t>Recognise</a:t>
                      </a:r>
                      <a:r>
                        <a:rPr lang="en-US" sz="1400" dirty="0" smtClean="0"/>
                        <a:t> and use ‘story language’ e.g. Once upon a time, later that day, happily ever after etc. </a:t>
                      </a:r>
                    </a:p>
                    <a:p>
                      <a:pPr marL="285750" indent="-285750">
                        <a:buFont typeface="Arial" panose="020B0604020202020204" pitchFamily="34" charset="0"/>
                        <a:buChar char="•"/>
                      </a:pPr>
                      <a:r>
                        <a:rPr lang="en-US" sz="1400" dirty="0" smtClean="0"/>
                        <a:t>Think, say and write sentences to tell the story or narrative in their own words.</a:t>
                      </a:r>
                      <a:endParaRPr lang="en-GB" sz="1400" dirty="0"/>
                    </a:p>
                  </a:txBody>
                  <a:tcPr/>
                </a:tc>
                <a:extLst>
                  <a:ext uri="{0D108BD9-81ED-4DB2-BD59-A6C34878D82A}">
                    <a16:rowId xmlns:a16="http://schemas.microsoft.com/office/drawing/2014/main" val="3639934666"/>
                  </a:ext>
                </a:extLst>
              </a:tr>
            </a:tbl>
          </a:graphicData>
        </a:graphic>
      </p:graphicFrame>
      <p:pic>
        <p:nvPicPr>
          <p:cNvPr id="12" name="Picture 1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686008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9</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1238047247"/>
              </p:ext>
            </p:extLst>
          </p:nvPr>
        </p:nvGraphicFramePr>
        <p:xfrm>
          <a:off x="338530" y="259307"/>
          <a:ext cx="11685147" cy="604730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2</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dirty="0" smtClean="0"/>
                        <a:t>Generic text features</a:t>
                      </a:r>
                      <a:endParaRPr lang="en-GB" dirty="0"/>
                    </a:p>
                  </a:txBody>
                  <a:tcPr/>
                </a:tc>
                <a:tc>
                  <a:txBody>
                    <a:bodyPr/>
                    <a:lstStyle/>
                    <a:p>
                      <a:r>
                        <a:rPr lang="en-GB" dirty="0"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r>
                        <a:rPr lang="en-US" sz="1400" dirty="0" smtClean="0"/>
                        <a:t>Narratives and retellings are told/ written in first or third person. </a:t>
                      </a:r>
                    </a:p>
                    <a:p>
                      <a:pPr marL="285750" indent="-285750">
                        <a:buFont typeface="Arial" panose="020B0604020202020204" pitchFamily="34" charset="0"/>
                        <a:buChar char="•"/>
                      </a:pPr>
                      <a:r>
                        <a:rPr lang="en-US" sz="1400" dirty="0" smtClean="0"/>
                        <a:t>Narratives and retellings are told/ written in past tense </a:t>
                      </a:r>
                    </a:p>
                    <a:p>
                      <a:pPr marL="285750" indent="-285750">
                        <a:buFont typeface="Arial" panose="020B0604020202020204" pitchFamily="34" charset="0"/>
                        <a:buChar char="•"/>
                      </a:pPr>
                      <a:r>
                        <a:rPr lang="en-US" sz="1400" dirty="0" smtClean="0"/>
                        <a:t>Events are sequenced to create texts that make sense. </a:t>
                      </a:r>
                    </a:p>
                    <a:p>
                      <a:pPr marL="285750" indent="-285750">
                        <a:buFont typeface="Arial" panose="020B0604020202020204" pitchFamily="34" charset="0"/>
                        <a:buChar char="•"/>
                      </a:pPr>
                      <a:r>
                        <a:rPr lang="en-US" sz="1400" dirty="0" smtClean="0"/>
                        <a:t>The main participants are human or animal. </a:t>
                      </a:r>
                    </a:p>
                    <a:p>
                      <a:pPr marL="285750" indent="-285750">
                        <a:buFont typeface="Arial" panose="020B0604020202020204" pitchFamily="34" charset="0"/>
                        <a:buChar char="•"/>
                      </a:pPr>
                      <a:r>
                        <a:rPr lang="en-US" sz="1400" dirty="0" smtClean="0"/>
                        <a:t>Characters are simply developed as either good or bad. </a:t>
                      </a:r>
                    </a:p>
                    <a:p>
                      <a:pPr marL="285750" indent="-285750">
                        <a:buFont typeface="Arial" panose="020B0604020202020204" pitchFamily="34" charset="0"/>
                        <a:buChar char="•"/>
                      </a:pPr>
                      <a:r>
                        <a:rPr lang="en-US" sz="1400" dirty="0" smtClean="0"/>
                        <a:t>Simple narratives use typical characters, settings and events whether imagined or real. </a:t>
                      </a:r>
                    </a:p>
                    <a:p>
                      <a:pPr marL="285750" indent="-285750">
                        <a:buFont typeface="Arial" panose="020B0604020202020204" pitchFamily="34" charset="0"/>
                        <a:buChar char="•"/>
                      </a:pPr>
                      <a:r>
                        <a:rPr lang="en-US" sz="1400" dirty="0" smtClean="0"/>
                        <a:t>Language choices help create realistic sounding narratives. e.g. adverbs, adjectives, precise nouns (turquoise instead of blue, jumper instead of top, policeman instead of man) etc.</a:t>
                      </a:r>
                      <a:endParaRPr lang="en-GB" sz="1400" dirty="0"/>
                    </a:p>
                  </a:txBody>
                  <a:tcPr/>
                </a:tc>
                <a:tc>
                  <a:txBody>
                    <a:bodyPr/>
                    <a:lstStyle/>
                    <a:p>
                      <a:pPr marL="285750" indent="-285750">
                        <a:buFont typeface="Arial" panose="020B0604020202020204" pitchFamily="34" charset="0"/>
                        <a:buChar char="•"/>
                      </a:pPr>
                      <a:r>
                        <a:rPr lang="en-US" sz="1400" dirty="0" smtClean="0"/>
                        <a:t>Stories are often written in the third person and past tense e.g. Goldilocks ate the porridge; Goldilocks broke the chair; She fell asleep in Baby Bear’s bed. </a:t>
                      </a:r>
                    </a:p>
                    <a:p>
                      <a:pPr marL="285750" indent="-285750">
                        <a:buFont typeface="Arial" panose="020B0604020202020204" pitchFamily="34" charset="0"/>
                        <a:buChar char="•"/>
                      </a:pPr>
                      <a:r>
                        <a:rPr lang="en-US" sz="1400" dirty="0" smtClean="0"/>
                        <a:t>The past progressive form of verbs can be used, e.g. the Billy Goats Gruff were eating, Rapunzel was hoping someone would come and rescue her… </a:t>
                      </a:r>
                    </a:p>
                    <a:p>
                      <a:pPr marL="285750" indent="-285750">
                        <a:buFont typeface="Arial" panose="020B0604020202020204" pitchFamily="34" charset="0"/>
                        <a:buChar char="•"/>
                      </a:pPr>
                      <a:r>
                        <a:rPr lang="en-US" sz="1400" dirty="0" smtClean="0"/>
                        <a:t>Apostrophes can be used for possession, e.g. Granny’s house, baby bear’s bed. </a:t>
                      </a:r>
                    </a:p>
                    <a:p>
                      <a:pPr marL="285750" indent="-285750">
                        <a:buFont typeface="Arial" panose="020B0604020202020204" pitchFamily="34" charset="0"/>
                        <a:buChar char="•"/>
                      </a:pPr>
                      <a:r>
                        <a:rPr lang="en-US" sz="1400" dirty="0" smtClean="0"/>
                        <a:t>Apostrophes to show contraction can be used, e.g. Goldilocks couldn’t believe her eyes. </a:t>
                      </a:r>
                    </a:p>
                    <a:p>
                      <a:pPr marL="285750" indent="-285750">
                        <a:buFont typeface="Arial" panose="020B0604020202020204" pitchFamily="34" charset="0"/>
                        <a:buChar char="•"/>
                      </a:pPr>
                      <a:r>
                        <a:rPr lang="en-US" sz="1400" dirty="0" smtClean="0"/>
                        <a:t>Personal retellings often use the first person and past tense, e.g. I had tea at my Granny’s house on Saturday; We went to the park after school. </a:t>
                      </a:r>
                    </a:p>
                    <a:p>
                      <a:pPr marL="285750" indent="-285750">
                        <a:buFont typeface="Arial" panose="020B0604020202020204" pitchFamily="34" charset="0"/>
                        <a:buChar char="•"/>
                      </a:pPr>
                      <a:r>
                        <a:rPr lang="en-US" sz="1400" dirty="0" smtClean="0"/>
                        <a:t>Sentences are demarcated using full stops, capital letters and finger spaces. </a:t>
                      </a:r>
                    </a:p>
                    <a:p>
                      <a:pPr marL="285750" indent="-285750">
                        <a:buFont typeface="Arial" panose="020B0604020202020204" pitchFamily="34" charset="0"/>
                        <a:buChar char="•"/>
                      </a:pPr>
                      <a:r>
                        <a:rPr lang="en-US" sz="1400" dirty="0" smtClean="0"/>
                        <a:t>Use of conjunctions e.g. and, so, because, when, if, that, or, but … to join ideas and enable subordination of ideas. </a:t>
                      </a:r>
                    </a:p>
                    <a:p>
                      <a:pPr marL="285750" indent="-285750">
                        <a:buFont typeface="Arial" panose="020B0604020202020204" pitchFamily="34" charset="0"/>
                        <a:buChar char="•"/>
                      </a:pPr>
                      <a:r>
                        <a:rPr lang="en-US" sz="1400" dirty="0" smtClean="0"/>
                        <a:t>Use of exclamation marks to indicate emotions such as surprise or shock e.g. Help! Oh no! </a:t>
                      </a:r>
                      <a:endParaRPr lang="en-GB" sz="1400" dirty="0"/>
                    </a:p>
                  </a:txBody>
                  <a:tcPr/>
                </a:tc>
                <a:tc>
                  <a:txBody>
                    <a:bodyPr/>
                    <a:lstStyle/>
                    <a:p>
                      <a:pPr marL="285750" indent="-285750">
                        <a:buFont typeface="Arial" panose="020B0604020202020204" pitchFamily="34" charset="0"/>
                        <a:buChar char="•"/>
                      </a:pPr>
                      <a:r>
                        <a:rPr lang="en-US" sz="1400" dirty="0" smtClean="0"/>
                        <a:t>Listen to/learn with actions stories that use the features required for writing. </a:t>
                      </a:r>
                    </a:p>
                    <a:p>
                      <a:pPr marL="285750" indent="-285750">
                        <a:buFont typeface="Arial" panose="020B0604020202020204" pitchFamily="34" charset="0"/>
                        <a:buChar char="•"/>
                      </a:pPr>
                      <a:r>
                        <a:rPr lang="en-US" sz="1400" dirty="0" smtClean="0"/>
                        <a:t>Think about the intended audience and the purpose of the story (e.g. to scare, amuse, teach a moral…) so that plans are shaped to satisfy the audience and purpose. </a:t>
                      </a:r>
                    </a:p>
                    <a:p>
                      <a:pPr marL="285750" indent="-285750">
                        <a:buFont typeface="Arial" panose="020B0604020202020204" pitchFamily="34" charset="0"/>
                        <a:buChar char="•"/>
                      </a:pPr>
                      <a:r>
                        <a:rPr lang="en-US" sz="1400" dirty="0" smtClean="0"/>
                        <a:t>Use drama to deepen understanding of focus text. </a:t>
                      </a:r>
                    </a:p>
                    <a:p>
                      <a:pPr marL="285750" indent="-285750">
                        <a:buFont typeface="Arial" panose="020B0604020202020204" pitchFamily="34" charset="0"/>
                        <a:buChar char="•"/>
                      </a:pPr>
                      <a:r>
                        <a:rPr lang="en-US" sz="1400" dirty="0" smtClean="0"/>
                        <a:t>Activities to deepen the understanding of the structure of the chosen story e.g. using Story Mountain. </a:t>
                      </a:r>
                    </a:p>
                    <a:p>
                      <a:pPr marL="285750" indent="-285750">
                        <a:buFont typeface="Arial" panose="020B0604020202020204" pitchFamily="34" charset="0"/>
                        <a:buChar char="•"/>
                      </a:pPr>
                      <a:r>
                        <a:rPr lang="en-US" sz="1400" dirty="0" smtClean="0"/>
                        <a:t>Make plans based on the story or narrative that has been shared by innovating on characters, plot, ending etc. </a:t>
                      </a:r>
                    </a:p>
                    <a:p>
                      <a:pPr marL="285750" indent="-285750">
                        <a:buFont typeface="Arial" panose="020B0604020202020204" pitchFamily="34" charset="0"/>
                        <a:buChar char="•"/>
                      </a:pPr>
                      <a:r>
                        <a:rPr lang="en-US" sz="1400" dirty="0" smtClean="0"/>
                        <a:t>Co-construct success criteria for story writing based on original text and/or shared reading of other effective narrative texts. </a:t>
                      </a:r>
                    </a:p>
                    <a:p>
                      <a:pPr marL="285750" indent="-285750">
                        <a:buFont typeface="Arial" panose="020B0604020202020204" pitchFamily="34" charset="0"/>
                        <a:buChar char="•"/>
                      </a:pPr>
                      <a:r>
                        <a:rPr lang="en-US" sz="1400" dirty="0" err="1" smtClean="0"/>
                        <a:t>Recognise</a:t>
                      </a:r>
                      <a:r>
                        <a:rPr lang="en-US" sz="1400" dirty="0" smtClean="0"/>
                        <a:t> and use ‘story language’ e.g. Once upon a time, later that day, happily ever after etc. </a:t>
                      </a:r>
                    </a:p>
                    <a:p>
                      <a:pPr marL="285750" indent="-285750">
                        <a:buFont typeface="Arial" panose="020B0604020202020204" pitchFamily="34" charset="0"/>
                        <a:buChar char="•"/>
                      </a:pPr>
                      <a:r>
                        <a:rPr lang="en-US" sz="1400" dirty="0" smtClean="0"/>
                        <a:t>Make use of ideas collected from reading, e.g. using repetition to create an effect.</a:t>
                      </a:r>
                      <a:endParaRPr lang="en-GB" sz="1400" dirty="0"/>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55344"/>
            <a:ext cx="1009801" cy="1010654"/>
          </a:xfrm>
          <a:prstGeom prst="rect">
            <a:avLst/>
          </a:prstGeom>
        </p:spPr>
      </p:pic>
    </p:spTree>
    <p:extLst>
      <p:ext uri="{BB962C8B-B14F-4D97-AF65-F5344CB8AC3E}">
        <p14:creationId xmlns:p14="http://schemas.microsoft.com/office/powerpoint/2010/main" val="2804452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10</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778681989"/>
              </p:ext>
            </p:extLst>
          </p:nvPr>
        </p:nvGraphicFramePr>
        <p:xfrm>
          <a:off x="338530" y="259307"/>
          <a:ext cx="11685147" cy="434042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2 (continued)</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dirty="0" smtClean="0"/>
                        <a:t>Generic text features</a:t>
                      </a:r>
                      <a:endParaRPr lang="en-GB" dirty="0"/>
                    </a:p>
                  </a:txBody>
                  <a:tcPr/>
                </a:tc>
                <a:tc>
                  <a:txBody>
                    <a:bodyPr/>
                    <a:lstStyle/>
                    <a:p>
                      <a:r>
                        <a:rPr lang="en-GB"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endParaRPr lang="en-GB" sz="1400" dirty="0"/>
                    </a:p>
                  </a:txBody>
                  <a:tcPr/>
                </a:tc>
                <a:tc>
                  <a:txBody>
                    <a:bodyPr/>
                    <a:lstStyle/>
                    <a:p>
                      <a:pPr marL="285750" indent="-285750">
                        <a:buFont typeface="Arial" panose="020B0604020202020204" pitchFamily="34" charset="0"/>
                        <a:buChar char="•"/>
                      </a:pPr>
                      <a:r>
                        <a:rPr lang="en-US" sz="1400" dirty="0" smtClean="0"/>
                        <a:t>Question marks can be used to form questions, including rhetorical questions used to engage the reader. </a:t>
                      </a:r>
                    </a:p>
                    <a:p>
                      <a:pPr marL="285750" indent="-285750">
                        <a:buFont typeface="Arial" panose="020B0604020202020204" pitchFamily="34" charset="0"/>
                        <a:buChar char="•"/>
                      </a:pPr>
                      <a:r>
                        <a:rPr lang="en-US" sz="1400" dirty="0" smtClean="0"/>
                        <a:t>Adjectives including comparative adjectives are used to aid description and make comparisons, e.g. the troll was big but the eldest Billy Goat Gruff was bigger. </a:t>
                      </a:r>
                    </a:p>
                    <a:p>
                      <a:pPr marL="285750" indent="-285750">
                        <a:buFont typeface="Arial" panose="020B0604020202020204" pitchFamily="34" charset="0"/>
                        <a:buChar char="•"/>
                      </a:pPr>
                      <a:r>
                        <a:rPr lang="en-US" sz="1400" dirty="0" smtClean="0"/>
                        <a:t>Noun phrases can be used to create effective descriptions, e.g. the deep, dark woods. </a:t>
                      </a:r>
                    </a:p>
                    <a:p>
                      <a:pPr marL="285750" indent="-285750">
                        <a:buFont typeface="Arial" panose="020B0604020202020204" pitchFamily="34" charset="0"/>
                        <a:buChar char="•"/>
                      </a:pPr>
                      <a:r>
                        <a:rPr lang="en-US" sz="1400" dirty="0" smtClean="0"/>
                        <a:t>Commas can be used to separate lists of characters, ideas and adjectives in expanded noun phrases e.g. shimmering, sparkling diamond. </a:t>
                      </a:r>
                    </a:p>
                    <a:p>
                      <a:pPr marL="285750" indent="-285750">
                        <a:buFont typeface="Arial" panose="020B0604020202020204" pitchFamily="34" charset="0"/>
                        <a:buChar char="•"/>
                      </a:pPr>
                      <a:r>
                        <a:rPr lang="en-US" sz="1400" dirty="0" smtClean="0"/>
                        <a:t>Verbs should be chosen for effect e.g. walked instead of went, grabbed instead of got etc.</a:t>
                      </a:r>
                      <a:endParaRPr lang="en-GB" sz="1400" dirty="0"/>
                    </a:p>
                  </a:txBody>
                  <a:tcPr/>
                </a:tc>
                <a:tc>
                  <a:txBody>
                    <a:bodyPr/>
                    <a:lstStyle/>
                    <a:p>
                      <a:pPr marL="285750" indent="-285750">
                        <a:buFont typeface="Arial" panose="020B0604020202020204" pitchFamily="34" charset="0"/>
                        <a:buChar char="•"/>
                      </a:pPr>
                      <a:r>
                        <a:rPr lang="en-US" sz="1400" dirty="0" smtClean="0"/>
                        <a:t>Tell and retell stories orally using props and plans for assistance (e.g. story maps, puppets, pictures) and through drama activities. </a:t>
                      </a:r>
                    </a:p>
                    <a:p>
                      <a:pPr marL="285750" indent="-285750">
                        <a:buFont typeface="Arial" panose="020B0604020202020204" pitchFamily="34" charset="0"/>
                        <a:buChar char="•"/>
                      </a:pPr>
                      <a:r>
                        <a:rPr lang="en-US" sz="1400" dirty="0" smtClean="0"/>
                        <a:t>Think, say and write sentences to tell the story or narrative in their own words. </a:t>
                      </a:r>
                    </a:p>
                    <a:p>
                      <a:pPr marL="285750" indent="-285750">
                        <a:buFont typeface="Arial" panose="020B0604020202020204" pitchFamily="34" charset="0"/>
                        <a:buChar char="•"/>
                      </a:pPr>
                      <a:r>
                        <a:rPr lang="en-US" sz="1400" dirty="0" smtClean="0"/>
                        <a:t>Write narratives using their plans. </a:t>
                      </a:r>
                    </a:p>
                    <a:p>
                      <a:pPr marL="285750" indent="-285750">
                        <a:buFont typeface="Arial" panose="020B0604020202020204" pitchFamily="34" charset="0"/>
                        <a:buChar char="•"/>
                      </a:pPr>
                      <a:r>
                        <a:rPr lang="en-US" sz="1400" dirty="0" smtClean="0"/>
                        <a:t>Edit, proofread and amend their writing based on their own thoughts and those of their peers and teachers. </a:t>
                      </a:r>
                    </a:p>
                    <a:p>
                      <a:pPr marL="285750" indent="-285750">
                        <a:buFont typeface="Arial" panose="020B0604020202020204" pitchFamily="34" charset="0"/>
                        <a:buChar char="•"/>
                      </a:pPr>
                      <a:r>
                        <a:rPr lang="en-US" sz="1400" dirty="0" smtClean="0"/>
                        <a:t>Reread completed narratives aloud, for example, to a partner, small group or the teacher. </a:t>
                      </a:r>
                      <a:endParaRPr lang="en-GB" sz="1400" dirty="0"/>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7755206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11</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321813467"/>
              </p:ext>
            </p:extLst>
          </p:nvPr>
        </p:nvGraphicFramePr>
        <p:xfrm>
          <a:off x="338530" y="259307"/>
          <a:ext cx="11685147" cy="647402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3</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dirty="0" smtClean="0"/>
                        <a:t>Generic text features</a:t>
                      </a:r>
                      <a:endParaRPr lang="en-GB" dirty="0"/>
                    </a:p>
                  </a:txBody>
                  <a:tcPr/>
                </a:tc>
                <a:tc>
                  <a:txBody>
                    <a:bodyPr/>
                    <a:lstStyle/>
                    <a:p>
                      <a:r>
                        <a:rPr lang="en-GB" dirty="0"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r>
                        <a:rPr lang="en-US" sz="1400" dirty="0" smtClean="0"/>
                        <a:t>Narratives and retellings are written in first or third person. </a:t>
                      </a:r>
                    </a:p>
                    <a:p>
                      <a:pPr marL="285750" indent="-285750">
                        <a:buFont typeface="Arial" panose="020B0604020202020204" pitchFamily="34" charset="0"/>
                        <a:buChar char="•"/>
                      </a:pPr>
                      <a:r>
                        <a:rPr lang="en-US" sz="1400" dirty="0" smtClean="0"/>
                        <a:t>Narratives and retellings are written in past tense, occasionally these are told in the present tense. </a:t>
                      </a:r>
                    </a:p>
                    <a:p>
                      <a:pPr marL="285750" indent="-285750">
                        <a:buFont typeface="Arial" panose="020B0604020202020204" pitchFamily="34" charset="0"/>
                        <a:buChar char="•"/>
                      </a:pPr>
                      <a:r>
                        <a:rPr lang="en-US" sz="1400" dirty="0" smtClean="0"/>
                        <a:t>Events are sequenced to create chronological plots through the use of adverbials and prepositions. </a:t>
                      </a:r>
                    </a:p>
                    <a:p>
                      <a:pPr marL="285750" indent="-285750">
                        <a:buFont typeface="Arial" panose="020B0604020202020204" pitchFamily="34" charset="0"/>
                        <a:buChar char="•"/>
                      </a:pPr>
                      <a:r>
                        <a:rPr lang="en-US" sz="1400" dirty="0" smtClean="0"/>
                        <a:t>Descriptions, including those of settings, are developed through the use of adverbials, e.g. in the deep dark woods… </a:t>
                      </a:r>
                    </a:p>
                    <a:p>
                      <a:pPr marL="285750" indent="-285750">
                        <a:buFont typeface="Arial" panose="020B0604020202020204" pitchFamily="34" charset="0"/>
                        <a:buChar char="•"/>
                      </a:pPr>
                      <a:r>
                        <a:rPr lang="en-US" sz="1400" dirty="0" smtClean="0"/>
                        <a:t>Narratives use typical characters, settings and events whether imagined or real. </a:t>
                      </a:r>
                    </a:p>
                    <a:p>
                      <a:pPr marL="285750" indent="-285750">
                        <a:buFont typeface="Arial" panose="020B0604020202020204" pitchFamily="34" charset="0"/>
                        <a:buChar char="•"/>
                      </a:pPr>
                      <a:r>
                        <a:rPr lang="en-US" sz="1400" dirty="0" smtClean="0"/>
                        <a:t>Dialogue begins to be used to convey characters’ thoughts and to move the narrative forward. </a:t>
                      </a:r>
                    </a:p>
                    <a:p>
                      <a:pPr marL="285750" indent="-285750">
                        <a:buFont typeface="Arial" panose="020B0604020202020204" pitchFamily="34" charset="0"/>
                        <a:buChar char="•"/>
                      </a:pPr>
                      <a:r>
                        <a:rPr lang="en-US" sz="1400" dirty="0" smtClean="0"/>
                        <a:t>Language choices help create realistic sounding narratives. E.g. adverbs, adjectives, precise nouns (turquoise instead of blue, jumper instead of top, policeman instead of man), expressive verbs (e.g. shouted/muttered instead of said etc.)</a:t>
                      </a:r>
                      <a:endParaRPr lang="en-GB" sz="1400" dirty="0"/>
                    </a:p>
                  </a:txBody>
                  <a:tcPr/>
                </a:tc>
                <a:tc>
                  <a:txBody>
                    <a:bodyPr/>
                    <a:lstStyle/>
                    <a:p>
                      <a:pPr marL="285750" indent="-285750">
                        <a:buFont typeface="Arial" panose="020B0604020202020204" pitchFamily="34" charset="0"/>
                        <a:buChar char="•"/>
                      </a:pPr>
                      <a:r>
                        <a:rPr lang="en-US" sz="1400" dirty="0" smtClean="0"/>
                        <a:t>Paragraphs are useful for </a:t>
                      </a:r>
                      <a:r>
                        <a:rPr lang="en-US" sz="1400" dirty="0" err="1" smtClean="0"/>
                        <a:t>organising</a:t>
                      </a:r>
                      <a:r>
                        <a:rPr lang="en-US" sz="1400" dirty="0" smtClean="0"/>
                        <a:t> the narrative into logical sections, e.g. paragraphs about the setting or characters, or paragraphs used to denote the passage of time. </a:t>
                      </a:r>
                    </a:p>
                    <a:p>
                      <a:pPr marL="285750" indent="-285750">
                        <a:buFont typeface="Arial" panose="020B0604020202020204" pitchFamily="34" charset="0"/>
                        <a:buChar char="•"/>
                      </a:pPr>
                      <a:r>
                        <a:rPr lang="en-US" sz="1400" dirty="0" smtClean="0"/>
                        <a:t>Adverbs e.g. first, then, after that, finally are useful for denoting shifts in time and for structuring the narrative. </a:t>
                      </a:r>
                    </a:p>
                    <a:p>
                      <a:pPr marL="285750" indent="-285750">
                        <a:buFont typeface="Arial" panose="020B0604020202020204" pitchFamily="34" charset="0"/>
                        <a:buChar char="•"/>
                      </a:pPr>
                      <a:r>
                        <a:rPr lang="en-US" sz="1400" dirty="0" smtClean="0"/>
                        <a:t>The use of conjunctions e.g. when, before, after, while, so, because…enables causation to be included in the narrative.</a:t>
                      </a:r>
                    </a:p>
                    <a:p>
                      <a:pPr marL="285750" indent="-285750">
                        <a:buFont typeface="Arial" panose="020B0604020202020204" pitchFamily="34" charset="0"/>
                        <a:buChar char="•"/>
                      </a:pPr>
                      <a:r>
                        <a:rPr lang="en-US" sz="1400" dirty="0" smtClean="0"/>
                        <a:t>Using prepositions e.g. before, after, during, after, before, in, because of… enables the passage of time to be shown in the narrative and the narrative to be moved on. </a:t>
                      </a:r>
                    </a:p>
                    <a:p>
                      <a:pPr marL="285750" indent="-285750">
                        <a:buFont typeface="Arial" panose="020B0604020202020204" pitchFamily="34" charset="0"/>
                        <a:buChar char="•"/>
                      </a:pPr>
                      <a:r>
                        <a:rPr lang="en-US" sz="1400" dirty="0" smtClean="0"/>
                        <a:t>Present perfect form of verbs can be used within dialogue or a character’s thoughts, e.g. what has happened to us? What have you done? They have forgotten me… </a:t>
                      </a:r>
                    </a:p>
                    <a:p>
                      <a:pPr marL="285750" indent="-285750">
                        <a:buFont typeface="Arial" panose="020B0604020202020204" pitchFamily="34" charset="0"/>
                        <a:buChar char="•"/>
                      </a:pPr>
                      <a:r>
                        <a:rPr lang="en-US" sz="1400" dirty="0" smtClean="0"/>
                        <a:t>Headings and subheadings can be used to indicate sections in the narrative, e.g. Chapter 1; How it all began; the story comes to a close… etc. </a:t>
                      </a:r>
                    </a:p>
                    <a:p>
                      <a:pPr marL="285750" indent="-285750">
                        <a:buFont typeface="Arial" panose="020B0604020202020204" pitchFamily="34" charset="0"/>
                        <a:buChar char="•"/>
                      </a:pPr>
                      <a:r>
                        <a:rPr lang="en-US" sz="1400" dirty="0" smtClean="0"/>
                        <a:t>Inverted commas can be used to punctuate direct speech this allows characters to interact and the story to be developed.</a:t>
                      </a:r>
                      <a:endParaRPr lang="en-GB" sz="1400" dirty="0"/>
                    </a:p>
                  </a:txBody>
                  <a:tcPr/>
                </a:tc>
                <a:tc>
                  <a:txBody>
                    <a:bodyPr/>
                    <a:lstStyle/>
                    <a:p>
                      <a:pPr marL="285750" indent="-285750">
                        <a:buFont typeface="Arial" panose="020B0604020202020204" pitchFamily="34" charset="0"/>
                        <a:buChar char="•"/>
                      </a:pPr>
                      <a:r>
                        <a:rPr lang="en-US" sz="1400" dirty="0" smtClean="0"/>
                        <a:t>Read/learn stories with actions that use the features required for the writing. </a:t>
                      </a:r>
                    </a:p>
                    <a:p>
                      <a:pPr marL="285750" indent="-285750">
                        <a:buFont typeface="Arial" panose="020B0604020202020204" pitchFamily="34" charset="0"/>
                        <a:buChar char="•"/>
                      </a:pPr>
                      <a:r>
                        <a:rPr lang="en-US" sz="1400" dirty="0" smtClean="0"/>
                        <a:t>Think about the intended audience and the purpose of the story (e.g. to scare, amuse, teach a moral…) so that plans are shaped to satisfy the audience and purpose. </a:t>
                      </a:r>
                    </a:p>
                    <a:p>
                      <a:pPr marL="285750" indent="-285750">
                        <a:buFont typeface="Arial" panose="020B0604020202020204" pitchFamily="34" charset="0"/>
                        <a:buChar char="•"/>
                      </a:pPr>
                      <a:r>
                        <a:rPr lang="en-US" sz="1400" dirty="0" smtClean="0"/>
                        <a:t>Use drama to deepen understanding of focus text. </a:t>
                      </a:r>
                    </a:p>
                    <a:p>
                      <a:pPr marL="285750" indent="-285750">
                        <a:buFont typeface="Arial" panose="020B0604020202020204" pitchFamily="34" charset="0"/>
                        <a:buChar char="•"/>
                      </a:pPr>
                      <a:r>
                        <a:rPr lang="en-US" sz="1400" dirty="0" smtClean="0"/>
                        <a:t>Use ‘boxing up’ to understand structure of story. </a:t>
                      </a:r>
                    </a:p>
                    <a:p>
                      <a:pPr marL="285750" indent="-285750">
                        <a:buFont typeface="Arial" panose="020B0604020202020204" pitchFamily="34" charset="0"/>
                        <a:buChar char="•"/>
                      </a:pPr>
                      <a:r>
                        <a:rPr lang="en-US" sz="1400" dirty="0" smtClean="0"/>
                        <a:t>Independently read successful examples of narrative writing and label/magpie effective features. </a:t>
                      </a:r>
                    </a:p>
                    <a:p>
                      <a:pPr marL="285750" indent="-285750">
                        <a:buFont typeface="Arial" panose="020B0604020202020204" pitchFamily="34" charset="0"/>
                        <a:buChar char="•"/>
                      </a:pPr>
                      <a:r>
                        <a:rPr lang="en-US" sz="1400" dirty="0" smtClean="0"/>
                        <a:t>Co-construct success criteria for story writing based on original text and/or shared reading of other effective narrative texts. </a:t>
                      </a:r>
                    </a:p>
                    <a:p>
                      <a:pPr marL="285750" indent="-285750">
                        <a:buFont typeface="Arial" panose="020B0604020202020204" pitchFamily="34" charset="0"/>
                        <a:buChar char="•"/>
                      </a:pPr>
                      <a:r>
                        <a:rPr lang="en-US" sz="1400" dirty="0" smtClean="0"/>
                        <a:t>Make plans that include a limited number of characters and describe a few key details that show something about their personalities. </a:t>
                      </a:r>
                    </a:p>
                    <a:p>
                      <a:pPr marL="285750" indent="-285750">
                        <a:buFont typeface="Arial" panose="020B0604020202020204" pitchFamily="34" charset="0"/>
                        <a:buChar char="•"/>
                      </a:pPr>
                      <a:r>
                        <a:rPr lang="en-US" sz="1400" dirty="0" smtClean="0"/>
                        <a:t>Compose and rehearse sentences or parts of stories orally to check for sense. </a:t>
                      </a:r>
                    </a:p>
                    <a:p>
                      <a:pPr marL="285750" indent="-285750">
                        <a:buFont typeface="Arial" panose="020B0604020202020204" pitchFamily="34" charset="0"/>
                        <a:buChar char="•"/>
                      </a:pPr>
                      <a:r>
                        <a:rPr lang="en-US" sz="1400" dirty="0" err="1" smtClean="0"/>
                        <a:t>Recognise</a:t>
                      </a:r>
                      <a:r>
                        <a:rPr lang="en-US" sz="1400" dirty="0" smtClean="0"/>
                        <a:t> and use narrative language e.g. on a cold winter’s day, Dear Diary, And after all that… etc.</a:t>
                      </a:r>
                      <a:endParaRPr lang="en-GB" sz="1400" dirty="0"/>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5910133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12</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1858057895"/>
              </p:ext>
            </p:extLst>
          </p:nvPr>
        </p:nvGraphicFramePr>
        <p:xfrm>
          <a:off x="338530" y="259307"/>
          <a:ext cx="11685147" cy="327362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3 (continued)</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dirty="0" smtClean="0"/>
                        <a:t>Generic text features</a:t>
                      </a:r>
                      <a:endParaRPr lang="en-GB" dirty="0"/>
                    </a:p>
                  </a:txBody>
                  <a:tcPr/>
                </a:tc>
                <a:tc>
                  <a:txBody>
                    <a:bodyPr/>
                    <a:lstStyle/>
                    <a:p>
                      <a:r>
                        <a:rPr lang="en-GB"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endParaRPr lang="en-GB" sz="1400" dirty="0"/>
                    </a:p>
                  </a:txBody>
                  <a:tcPr/>
                </a:tc>
                <a:tc>
                  <a:txBody>
                    <a:bodyPr/>
                    <a:lstStyle/>
                    <a:p>
                      <a:pPr marL="285750" indent="-285750">
                        <a:buFont typeface="Arial" panose="020B0604020202020204" pitchFamily="34" charset="0"/>
                        <a:buChar char="•"/>
                      </a:pPr>
                      <a:r>
                        <a:rPr lang="en-US" sz="1400" dirty="0" smtClean="0"/>
                        <a:t>Noun phrases can be used to create effective descriptions, e.g. the deep, dark woods. </a:t>
                      </a:r>
                    </a:p>
                    <a:p>
                      <a:pPr marL="285750" indent="-285750">
                        <a:buFont typeface="Arial" panose="020B0604020202020204" pitchFamily="34" charset="0"/>
                        <a:buChar char="•"/>
                      </a:pPr>
                      <a:r>
                        <a:rPr lang="en-US" sz="1400" dirty="0" smtClean="0"/>
                        <a:t>Verbs and adverbs should be chosen for effect e.g. shouted/muttered instead of said; angrily/quietly etc. to show rather than tell how characters feel and behave. </a:t>
                      </a:r>
                    </a:p>
                    <a:p>
                      <a:pPr marL="285750" indent="-285750">
                        <a:buFont typeface="Arial" panose="020B0604020202020204" pitchFamily="34" charset="0"/>
                        <a:buChar char="•"/>
                      </a:pPr>
                      <a:r>
                        <a:rPr lang="en-US" sz="1400" dirty="0" smtClean="0"/>
                        <a:t>Cohesion can be created, and repetition avoided through the use of nouns and pronouns e.g. Sammy and John… they… the boys…</a:t>
                      </a:r>
                      <a:endParaRPr lang="en-GB" sz="1400" dirty="0"/>
                    </a:p>
                  </a:txBody>
                  <a:tcPr/>
                </a:tc>
                <a:tc>
                  <a:txBody>
                    <a:bodyPr/>
                    <a:lstStyle/>
                    <a:p>
                      <a:pPr marL="285750" indent="-285750">
                        <a:buFont typeface="Arial" panose="020B0604020202020204" pitchFamily="34" charset="0"/>
                        <a:buChar char="•"/>
                      </a:pPr>
                      <a:r>
                        <a:rPr lang="en-US" sz="1400" dirty="0" smtClean="0"/>
                        <a:t>Make use of ideas from reading, e.g. using repetition to create an effect. </a:t>
                      </a:r>
                    </a:p>
                    <a:p>
                      <a:pPr marL="285750" indent="-285750">
                        <a:buFont typeface="Arial" panose="020B0604020202020204" pitchFamily="34" charset="0"/>
                        <a:buChar char="•"/>
                      </a:pPr>
                      <a:r>
                        <a:rPr lang="en-US" sz="1400" dirty="0" smtClean="0"/>
                        <a:t>Try to show rather than tell, for example, show how a character feels by what they say or do.</a:t>
                      </a:r>
                    </a:p>
                    <a:p>
                      <a:pPr marL="285750" indent="-285750">
                        <a:buFont typeface="Arial" panose="020B0604020202020204" pitchFamily="34" charset="0"/>
                        <a:buChar char="•"/>
                      </a:pPr>
                      <a:r>
                        <a:rPr lang="en-US" sz="1400" dirty="0" smtClean="0"/>
                        <a:t>Write narratives using their plans. </a:t>
                      </a:r>
                    </a:p>
                    <a:p>
                      <a:pPr marL="285750" indent="-285750">
                        <a:buFont typeface="Arial" panose="020B0604020202020204" pitchFamily="34" charset="0"/>
                        <a:buChar char="•"/>
                      </a:pPr>
                      <a:r>
                        <a:rPr lang="en-US" sz="1400" dirty="0" smtClean="0"/>
                        <a:t>Reread completed narratives aloud, e.g. to a partner, small group. </a:t>
                      </a:r>
                    </a:p>
                    <a:p>
                      <a:pPr marL="285750" indent="-285750">
                        <a:buFont typeface="Arial" panose="020B0604020202020204" pitchFamily="34" charset="0"/>
                        <a:buChar char="•"/>
                      </a:pPr>
                      <a:r>
                        <a:rPr lang="en-US" sz="1400" dirty="0" smtClean="0"/>
                        <a:t>Edit, proofread and amend their writing based on their own thoughts and those of their peers and teachers.</a:t>
                      </a:r>
                      <a:endParaRPr lang="en-GB" sz="1400" dirty="0"/>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2342099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13</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4284950814"/>
              </p:ext>
            </p:extLst>
          </p:nvPr>
        </p:nvGraphicFramePr>
        <p:xfrm>
          <a:off x="338530" y="259307"/>
          <a:ext cx="11685147" cy="604730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4</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smtClean="0"/>
                        <a:t>Generic text features</a:t>
                      </a:r>
                      <a:endParaRPr lang="en-GB" dirty="0"/>
                    </a:p>
                  </a:txBody>
                  <a:tcPr/>
                </a:tc>
                <a:tc>
                  <a:txBody>
                    <a:bodyPr/>
                    <a:lstStyle/>
                    <a:p>
                      <a:r>
                        <a:rPr lang="en-GB" dirty="0"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r>
                        <a:rPr lang="en-US" sz="1400" dirty="0" smtClean="0"/>
                        <a:t>Narratives and retellings are written in the first or third person. </a:t>
                      </a:r>
                    </a:p>
                    <a:p>
                      <a:pPr marL="285750" indent="-285750">
                        <a:buFont typeface="Arial" panose="020B0604020202020204" pitchFamily="34" charset="0"/>
                        <a:buChar char="•"/>
                      </a:pPr>
                      <a:r>
                        <a:rPr lang="en-US" sz="1400" dirty="0" smtClean="0"/>
                        <a:t>Narratives and retellings are written in the past tense, occasionally these are told in the present tense. </a:t>
                      </a:r>
                    </a:p>
                    <a:p>
                      <a:pPr marL="285750" indent="-285750">
                        <a:buFont typeface="Arial" panose="020B0604020202020204" pitchFamily="34" charset="0"/>
                        <a:buChar char="•"/>
                      </a:pPr>
                      <a:r>
                        <a:rPr lang="en-US" sz="1400" dirty="0" smtClean="0"/>
                        <a:t>Events are sequenced to create chronology through the use of adverbials and prepositions </a:t>
                      </a:r>
                    </a:p>
                    <a:p>
                      <a:pPr marL="285750" indent="-285750">
                        <a:buFont typeface="Arial" panose="020B0604020202020204" pitchFamily="34" charset="0"/>
                        <a:buChar char="•"/>
                      </a:pPr>
                      <a:r>
                        <a:rPr lang="en-US" sz="1400" dirty="0" smtClean="0"/>
                        <a:t>Descriptions, including those of settings, are developed through the use of adverbials, e.g. in the deep dark woods… </a:t>
                      </a:r>
                    </a:p>
                    <a:p>
                      <a:pPr marL="285750" indent="-285750">
                        <a:buFont typeface="Arial" panose="020B0604020202020204" pitchFamily="34" charset="0"/>
                        <a:buChar char="•"/>
                      </a:pPr>
                      <a:r>
                        <a:rPr lang="en-US" sz="1400" dirty="0" smtClean="0"/>
                        <a:t>Narratives use typical characters, settings and events whether imagined or real. </a:t>
                      </a:r>
                    </a:p>
                    <a:p>
                      <a:pPr marL="285750" indent="-285750">
                        <a:buFont typeface="Arial" panose="020B0604020202020204" pitchFamily="34" charset="0"/>
                        <a:buChar char="•"/>
                      </a:pPr>
                      <a:r>
                        <a:rPr lang="en-US" sz="1400" dirty="0" smtClean="0"/>
                        <a:t>Dialogue is used to convey characters’ thoughts and to move the narrative forward. </a:t>
                      </a:r>
                    </a:p>
                    <a:p>
                      <a:pPr marL="285750" indent="-285750">
                        <a:buFont typeface="Arial" panose="020B0604020202020204" pitchFamily="34" charset="0"/>
                        <a:buChar char="•"/>
                      </a:pPr>
                      <a:r>
                        <a:rPr lang="en-US" sz="1400" dirty="0" smtClean="0"/>
                        <a:t>Language choices help create realistic sounding narratives. e.g. adverbs, adjectives, precise nouns, expressive verbs and figurative language etc. </a:t>
                      </a:r>
                      <a:endParaRPr lang="en-GB" sz="1400" dirty="0"/>
                    </a:p>
                  </a:txBody>
                  <a:tcPr/>
                </a:tc>
                <a:tc>
                  <a:txBody>
                    <a:bodyPr/>
                    <a:lstStyle/>
                    <a:p>
                      <a:pPr marL="285750" indent="-285750">
                        <a:buFont typeface="Arial" panose="020B0604020202020204" pitchFamily="34" charset="0"/>
                        <a:buChar char="•"/>
                      </a:pPr>
                      <a:r>
                        <a:rPr lang="en-US" sz="1400" dirty="0" smtClean="0"/>
                        <a:t>The third person and past tense are used. This can include the past progressive (e.g. the twins were eating), Present perfect (e.g. What have you done?). </a:t>
                      </a:r>
                    </a:p>
                    <a:p>
                      <a:pPr marL="285750" indent="-285750">
                        <a:buFont typeface="Arial" panose="020B0604020202020204" pitchFamily="34" charset="0"/>
                        <a:buChar char="•"/>
                      </a:pPr>
                      <a:r>
                        <a:rPr lang="en-US" sz="1400" dirty="0" smtClean="0"/>
                        <a:t>Standard English forms of verb inflections are used instead of local spoken forms, e.g. ‘we were’ instead of ‘we was’, ‘we did that’ rather than ‘we done that’. </a:t>
                      </a:r>
                    </a:p>
                    <a:p>
                      <a:pPr marL="285750" indent="-285750">
                        <a:buFont typeface="Arial" panose="020B0604020202020204" pitchFamily="34" charset="0"/>
                        <a:buChar char="•"/>
                      </a:pPr>
                      <a:r>
                        <a:rPr lang="en-US" sz="1400" dirty="0" smtClean="0"/>
                        <a:t>Fronted adverbials can be used e.g. During the night…, In a distant field…. These should be punctuated using a comma. </a:t>
                      </a:r>
                    </a:p>
                    <a:p>
                      <a:pPr marL="285750" indent="-285750">
                        <a:buFont typeface="Arial" panose="020B0604020202020204" pitchFamily="34" charset="0"/>
                        <a:buChar char="•"/>
                      </a:pPr>
                      <a:r>
                        <a:rPr lang="en-US" sz="1400" dirty="0" smtClean="0"/>
                        <a:t>The use of adverbials e.g. therefore, however creates cohesion within and across paragraphs.</a:t>
                      </a:r>
                    </a:p>
                    <a:p>
                      <a:pPr marL="285750" indent="-285750">
                        <a:buFont typeface="Arial" panose="020B0604020202020204" pitchFamily="34" charset="0"/>
                        <a:buChar char="•"/>
                      </a:pPr>
                      <a:r>
                        <a:rPr lang="en-US" sz="1400" dirty="0" smtClean="0"/>
                        <a:t>Cohesion can also be created, and repetition avoided through the use of nouns and pronouns e.g. Sammy and John… they… the boys… </a:t>
                      </a:r>
                    </a:p>
                    <a:p>
                      <a:pPr marL="285750" indent="-285750">
                        <a:buFont typeface="Arial" panose="020B0604020202020204" pitchFamily="34" charset="0"/>
                        <a:buChar char="•"/>
                      </a:pPr>
                      <a:r>
                        <a:rPr lang="en-US" sz="1400" dirty="0" smtClean="0"/>
                        <a:t>Paragraphs are useful for </a:t>
                      </a:r>
                      <a:r>
                        <a:rPr lang="en-US" sz="1400" dirty="0" err="1" smtClean="0"/>
                        <a:t>organising</a:t>
                      </a:r>
                      <a:r>
                        <a:rPr lang="en-US" sz="1400" dirty="0" smtClean="0"/>
                        <a:t> the narrative into logical sections. </a:t>
                      </a:r>
                    </a:p>
                    <a:p>
                      <a:pPr marL="285750" indent="-285750">
                        <a:buFont typeface="Arial" panose="020B0604020202020204" pitchFamily="34" charset="0"/>
                        <a:buChar char="•"/>
                      </a:pPr>
                      <a:r>
                        <a:rPr lang="en-US" sz="1400" dirty="0" smtClean="0"/>
                        <a:t>Verbs and adverbs should be chosen for effect e.g. shouted/muttered instead of said; angrily/quietly etc. to show rather than tell how characters feel and behave.</a:t>
                      </a:r>
                      <a:endParaRPr lang="en-GB" sz="1400" dirty="0"/>
                    </a:p>
                  </a:txBody>
                  <a:tcPr/>
                </a:tc>
                <a:tc>
                  <a:txBody>
                    <a:bodyPr/>
                    <a:lstStyle/>
                    <a:p>
                      <a:pPr marL="285750" indent="-285750">
                        <a:buFont typeface="Arial" panose="020B0604020202020204" pitchFamily="34" charset="0"/>
                        <a:buChar char="•"/>
                      </a:pPr>
                      <a:r>
                        <a:rPr lang="en-US" sz="1400" dirty="0" smtClean="0"/>
                        <a:t>Read/learn narrative texts that use the features required for the writing. </a:t>
                      </a:r>
                    </a:p>
                    <a:p>
                      <a:pPr marL="285750" indent="-285750">
                        <a:buFont typeface="Arial" panose="020B0604020202020204" pitchFamily="34" charset="0"/>
                        <a:buChar char="•"/>
                      </a:pPr>
                      <a:r>
                        <a:rPr lang="en-US" sz="1400" dirty="0" smtClean="0"/>
                        <a:t>Think about the intended audience and the purpose of the story (e.g. to scare, amuse, teach a moral…) so that plans are shaped to satisfy the audience and purpose. </a:t>
                      </a:r>
                    </a:p>
                    <a:p>
                      <a:pPr marL="285750" indent="-285750">
                        <a:buFont typeface="Arial" panose="020B0604020202020204" pitchFamily="34" charset="0"/>
                        <a:buChar char="•"/>
                      </a:pPr>
                      <a:r>
                        <a:rPr lang="en-US" sz="1400" dirty="0" smtClean="0"/>
                        <a:t>Use drama to deepen understanding of chosen text. </a:t>
                      </a:r>
                    </a:p>
                    <a:p>
                      <a:pPr marL="285750" indent="-285750">
                        <a:buFont typeface="Arial" panose="020B0604020202020204" pitchFamily="34" charset="0"/>
                        <a:buChar char="•"/>
                      </a:pPr>
                      <a:r>
                        <a:rPr lang="en-US" sz="1400" dirty="0" smtClean="0"/>
                        <a:t>Use ‘boxing up’ to understand structure of story. </a:t>
                      </a:r>
                    </a:p>
                    <a:p>
                      <a:pPr marL="285750" indent="-285750">
                        <a:buFont typeface="Arial" panose="020B0604020202020204" pitchFamily="34" charset="0"/>
                        <a:buChar char="•"/>
                      </a:pPr>
                      <a:r>
                        <a:rPr lang="en-US" sz="1400" dirty="0" smtClean="0"/>
                        <a:t>Independently read successful examples of narrative writing and label/magpie effective features. </a:t>
                      </a:r>
                    </a:p>
                    <a:p>
                      <a:pPr marL="285750" indent="-285750">
                        <a:buFont typeface="Arial" panose="020B0604020202020204" pitchFamily="34" charset="0"/>
                        <a:buChar char="•"/>
                      </a:pPr>
                      <a:r>
                        <a:rPr lang="en-US" sz="1400" dirty="0" smtClean="0"/>
                        <a:t>Co-construct success criteria for story writing based on original text and/or shared reading of other effective narrative texts. </a:t>
                      </a:r>
                    </a:p>
                    <a:p>
                      <a:pPr marL="285750" indent="-285750">
                        <a:buFont typeface="Arial" panose="020B0604020202020204" pitchFamily="34" charset="0"/>
                        <a:buChar char="•"/>
                      </a:pPr>
                      <a:r>
                        <a:rPr lang="en-US" sz="1400" dirty="0" smtClean="0"/>
                        <a:t>Make plans that include key events, being sure that all the events lead towards the ending. </a:t>
                      </a:r>
                    </a:p>
                    <a:p>
                      <a:pPr marL="285750" indent="-285750">
                        <a:buFont typeface="Arial" panose="020B0604020202020204" pitchFamily="34" charset="0"/>
                        <a:buChar char="•"/>
                      </a:pPr>
                      <a:r>
                        <a:rPr lang="en-US" sz="1400" dirty="0" smtClean="0"/>
                        <a:t>Plan a limited number of characters and describe a few key details that show something about their personalities. </a:t>
                      </a:r>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3450042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14</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3013760693"/>
              </p:ext>
            </p:extLst>
          </p:nvPr>
        </p:nvGraphicFramePr>
        <p:xfrm>
          <a:off x="338530" y="259307"/>
          <a:ext cx="11685147" cy="434042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4 (continued)</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dirty="0" smtClean="0"/>
                        <a:t>Generic text features</a:t>
                      </a:r>
                      <a:endParaRPr lang="en-GB" dirty="0"/>
                    </a:p>
                  </a:txBody>
                  <a:tcPr/>
                </a:tc>
                <a:tc>
                  <a:txBody>
                    <a:bodyPr/>
                    <a:lstStyle/>
                    <a:p>
                      <a:r>
                        <a:rPr lang="en-GB"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endParaRPr lang="en-GB" sz="1400" dirty="0"/>
                    </a:p>
                  </a:txBody>
                  <a:tcPr/>
                </a:tc>
                <a:tc>
                  <a:txBody>
                    <a:bodyPr/>
                    <a:lstStyle/>
                    <a:p>
                      <a:pPr marL="285750" indent="-285750">
                        <a:buFont typeface="Arial" panose="020B0604020202020204" pitchFamily="34" charset="0"/>
                        <a:buChar char="•"/>
                      </a:pPr>
                      <a:r>
                        <a:rPr lang="en-US" sz="1400" dirty="0" smtClean="0"/>
                        <a:t>The use of conjunctions e.g. when, before, after, while, so, because…enables causation to be included in the narrative. </a:t>
                      </a:r>
                    </a:p>
                    <a:p>
                      <a:pPr marL="285750" indent="-285750">
                        <a:buFont typeface="Arial" panose="020B0604020202020204" pitchFamily="34" charset="0"/>
                        <a:buChar char="•"/>
                      </a:pPr>
                      <a:r>
                        <a:rPr lang="en-US" sz="1400" dirty="0" smtClean="0"/>
                        <a:t>Descriptions can be developed through the effective use of expanded noun phrases e.g. the big blue bird (expanded with adjectives); oak tree (tree modified with a noun); the teacher with the curly hair (noun modified with preposition). </a:t>
                      </a:r>
                    </a:p>
                    <a:p>
                      <a:pPr marL="285750" indent="-285750">
                        <a:buFont typeface="Arial" panose="020B0604020202020204" pitchFamily="34" charset="0"/>
                        <a:buChar char="•"/>
                      </a:pPr>
                      <a:r>
                        <a:rPr lang="en-US" sz="1400" dirty="0" smtClean="0"/>
                        <a:t>The full range of speech punctuation can be used to indicate dialogue this allows characters to interact and the story to be developed. </a:t>
                      </a:r>
                    </a:p>
                    <a:p>
                      <a:pPr marL="285750" indent="-285750">
                        <a:buFont typeface="Arial" panose="020B0604020202020204" pitchFamily="34" charset="0"/>
                        <a:buChar char="•"/>
                      </a:pPr>
                      <a:r>
                        <a:rPr lang="en-US" sz="1400" dirty="0" smtClean="0"/>
                        <a:t>Apostrophes can be used to indicate plural possession e.g. The girls’ names, the children’s mother, the aliens’ spaceship.</a:t>
                      </a:r>
                      <a:endParaRPr lang="en-GB" sz="1400" dirty="0"/>
                    </a:p>
                  </a:txBody>
                  <a:tcPr/>
                </a:tc>
                <a:tc>
                  <a:txBody>
                    <a:bodyPr/>
                    <a:lstStyle/>
                    <a:p>
                      <a:pPr marL="285750" indent="-285750">
                        <a:buFont typeface="Arial" panose="020B0604020202020204" pitchFamily="34" charset="0"/>
                        <a:buChar char="•"/>
                      </a:pPr>
                      <a:r>
                        <a:rPr lang="en-US" sz="1400" dirty="0" smtClean="0"/>
                        <a:t>Make use of ideas from reading, e.g. using adverbial phrases to describe settings and characters or rhetorical questions to engage the reader</a:t>
                      </a:r>
                    </a:p>
                    <a:p>
                      <a:pPr marL="285750" indent="-285750">
                        <a:buFont typeface="Arial" panose="020B0604020202020204" pitchFamily="34" charset="0"/>
                        <a:buChar char="•"/>
                      </a:pPr>
                      <a:r>
                        <a:rPr lang="en-US" sz="1400" dirty="0" err="1" smtClean="0"/>
                        <a:t>Recognise</a:t>
                      </a:r>
                      <a:r>
                        <a:rPr lang="en-US" sz="1400" dirty="0" smtClean="0"/>
                        <a:t> and use narrative language e.g. On a cold Winter’s day, Dear Diary, And after all that… etc. </a:t>
                      </a:r>
                    </a:p>
                    <a:p>
                      <a:pPr marL="285750" indent="-285750">
                        <a:buFont typeface="Arial" panose="020B0604020202020204" pitchFamily="34" charset="0"/>
                        <a:buChar char="•"/>
                      </a:pPr>
                      <a:r>
                        <a:rPr lang="en-US" sz="1400" dirty="0" smtClean="0"/>
                        <a:t>Try to show rather than tell, for example, show how a character feels by what they say or do. </a:t>
                      </a:r>
                    </a:p>
                    <a:p>
                      <a:pPr marL="285750" indent="-285750">
                        <a:buFont typeface="Arial" panose="020B0604020202020204" pitchFamily="34" charset="0"/>
                        <a:buChar char="•"/>
                      </a:pPr>
                      <a:r>
                        <a:rPr lang="en-US" sz="1400" dirty="0" smtClean="0"/>
                        <a:t>Write narratives using their plans. </a:t>
                      </a:r>
                    </a:p>
                    <a:p>
                      <a:pPr marL="285750" indent="-285750">
                        <a:buFont typeface="Arial" panose="020B0604020202020204" pitchFamily="34" charset="0"/>
                        <a:buChar char="•"/>
                      </a:pPr>
                      <a:r>
                        <a:rPr lang="en-US" sz="1400" dirty="0" smtClean="0"/>
                        <a:t>Edit, proofread and amend their writing based on their own thoughts and those of their peers and teachers. </a:t>
                      </a:r>
                    </a:p>
                    <a:p>
                      <a:pPr marL="285750" indent="-285750">
                        <a:buFont typeface="Arial" panose="020B0604020202020204" pitchFamily="34" charset="0"/>
                        <a:buChar char="•"/>
                      </a:pPr>
                      <a:r>
                        <a:rPr lang="en-US" sz="1400" dirty="0" smtClean="0"/>
                        <a:t>Reread completed narratives aloud, e.g. to a partner or a small group.</a:t>
                      </a:r>
                      <a:endParaRPr lang="en-GB" sz="1400" dirty="0"/>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2736613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15</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2206272382"/>
              </p:ext>
            </p:extLst>
          </p:nvPr>
        </p:nvGraphicFramePr>
        <p:xfrm>
          <a:off x="338530" y="259307"/>
          <a:ext cx="11685147" cy="583394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5</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smtClean="0"/>
                        <a:t>Generic text features</a:t>
                      </a:r>
                      <a:endParaRPr lang="en-GB" dirty="0"/>
                    </a:p>
                  </a:txBody>
                  <a:tcPr/>
                </a:tc>
                <a:tc>
                  <a:txBody>
                    <a:bodyPr/>
                    <a:lstStyle/>
                    <a:p>
                      <a:r>
                        <a:rPr lang="en-GB" dirty="0"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r>
                        <a:rPr lang="en-US" sz="1400" dirty="0" smtClean="0"/>
                        <a:t>Narratives and retellings are written in first or third person. </a:t>
                      </a:r>
                    </a:p>
                    <a:p>
                      <a:pPr marL="285750" indent="-285750">
                        <a:buFont typeface="Arial" panose="020B0604020202020204" pitchFamily="34" charset="0"/>
                        <a:buChar char="•"/>
                      </a:pPr>
                      <a:r>
                        <a:rPr lang="en-US" sz="1400" dirty="0" smtClean="0"/>
                        <a:t>Narratives and retellings are written in past tense, occasionally these are told in the present tense. </a:t>
                      </a:r>
                    </a:p>
                    <a:p>
                      <a:pPr marL="285750" indent="-285750">
                        <a:buFont typeface="Arial" panose="020B0604020202020204" pitchFamily="34" charset="0"/>
                        <a:buChar char="•"/>
                      </a:pPr>
                      <a:r>
                        <a:rPr lang="en-US" sz="1400" dirty="0" smtClean="0"/>
                        <a:t>Narratives are told sequentially and </a:t>
                      </a:r>
                      <a:r>
                        <a:rPr lang="en-US" sz="1400" dirty="0" smtClean="0"/>
                        <a:t>non-sequentially </a:t>
                      </a:r>
                      <a:r>
                        <a:rPr lang="en-US" sz="1400" dirty="0" smtClean="0"/>
                        <a:t>(e.g. flashbacks) through the use adverbials and prepositions. </a:t>
                      </a:r>
                    </a:p>
                    <a:p>
                      <a:pPr marL="285750" indent="-285750">
                        <a:buFont typeface="Arial" panose="020B0604020202020204" pitchFamily="34" charset="0"/>
                        <a:buChar char="•"/>
                      </a:pPr>
                      <a:r>
                        <a:rPr lang="en-US" sz="1400" dirty="0" smtClean="0"/>
                        <a:t>Descriptions of characters, setting, and atmosphere are developed through precise vocabulary choices e.g. adverbs, adjectives, precise nouns, expressive verbs and figurative language. </a:t>
                      </a:r>
                    </a:p>
                    <a:p>
                      <a:pPr marL="285750" indent="-285750">
                        <a:buFont typeface="Arial" panose="020B0604020202020204" pitchFamily="34" charset="0"/>
                        <a:buChar char="•"/>
                      </a:pPr>
                      <a:r>
                        <a:rPr lang="en-US" sz="1400" dirty="0" smtClean="0"/>
                        <a:t>Dialogue is used to convey characters’ thoughts and to move the narrative forward.</a:t>
                      </a:r>
                      <a:endParaRPr lang="en-GB" sz="1400" dirty="0"/>
                    </a:p>
                  </a:txBody>
                  <a:tcPr/>
                </a:tc>
                <a:tc>
                  <a:txBody>
                    <a:bodyPr/>
                    <a:lstStyle/>
                    <a:p>
                      <a:pPr marL="285750" indent="-285750">
                        <a:buFont typeface="Arial" panose="020B0604020202020204" pitchFamily="34" charset="0"/>
                        <a:buChar char="•"/>
                      </a:pPr>
                      <a:r>
                        <a:rPr lang="en-US" sz="1400" dirty="0" smtClean="0"/>
                        <a:t>The third person and past tense are used. </a:t>
                      </a:r>
                    </a:p>
                    <a:p>
                      <a:pPr marL="285750" indent="-285750">
                        <a:buFont typeface="Arial" panose="020B0604020202020204" pitchFamily="34" charset="0"/>
                        <a:buChar char="•"/>
                      </a:pPr>
                      <a:r>
                        <a:rPr lang="en-US" sz="1400" dirty="0" smtClean="0"/>
                        <a:t>This can include the past progressive (e.g. the twins</a:t>
                      </a:r>
                      <a:r>
                        <a:rPr lang="en-US" sz="1400" baseline="0" dirty="0" smtClean="0"/>
                        <a:t> </a:t>
                      </a:r>
                      <a:r>
                        <a:rPr lang="en-US" sz="1400" dirty="0" smtClean="0"/>
                        <a:t>were eating), Present perfect (e.g. What have you done?). </a:t>
                      </a:r>
                    </a:p>
                    <a:p>
                      <a:pPr marL="285750" indent="-285750">
                        <a:buFont typeface="Arial" panose="020B0604020202020204" pitchFamily="34" charset="0"/>
                        <a:buChar char="•"/>
                      </a:pPr>
                      <a:r>
                        <a:rPr lang="en-US" sz="1400" dirty="0" smtClean="0"/>
                        <a:t>Opportunities also exist for the use of the past perfect e.g. The children had tried…earlier in the day, the goblins had hidden… and Past perfect progressive forms e.g. the children had been searching… they had been hoping to find the treasure since they started on the quest … </a:t>
                      </a:r>
                    </a:p>
                    <a:p>
                      <a:pPr marL="285750" indent="-285750">
                        <a:buFont typeface="Arial" panose="020B0604020202020204" pitchFamily="34" charset="0"/>
                        <a:buChar char="•"/>
                      </a:pPr>
                      <a:r>
                        <a:rPr lang="en-US" sz="1400" dirty="0" smtClean="0"/>
                        <a:t>Adverbials can be used e.g. therefore, however to create cohesion within and across paragraphs. These adverbials can take the form of time (later), place (nearby), and numbers (secondly). </a:t>
                      </a:r>
                    </a:p>
                    <a:p>
                      <a:pPr marL="285750" indent="-285750">
                        <a:buFont typeface="Arial" panose="020B0604020202020204" pitchFamily="34" charset="0"/>
                        <a:buChar char="•"/>
                      </a:pPr>
                      <a:r>
                        <a:rPr lang="en-US" sz="1400" dirty="0" smtClean="0"/>
                        <a:t>Modals can be used to suggest degrees of possibility, e.g. They should never have...If they were careful, the children might be able to… </a:t>
                      </a:r>
                    </a:p>
                    <a:p>
                      <a:pPr marL="285750" indent="-285750">
                        <a:buFont typeface="Arial" panose="020B0604020202020204" pitchFamily="34" charset="0"/>
                        <a:buChar char="•"/>
                      </a:pPr>
                      <a:r>
                        <a:rPr lang="en-US" sz="1400" dirty="0" smtClean="0"/>
                        <a:t>Adverbs of possibility can be used to suggest possibility, e.g. They were probably going to be stuck there all night…, they were definitely on the adventure of a lifetime…</a:t>
                      </a:r>
                      <a:endParaRPr lang="en-GB" sz="1400" dirty="0"/>
                    </a:p>
                  </a:txBody>
                  <a:tcPr/>
                </a:tc>
                <a:tc>
                  <a:txBody>
                    <a:bodyPr/>
                    <a:lstStyle/>
                    <a:p>
                      <a:pPr marL="285750" indent="-285750">
                        <a:buFont typeface="Arial" panose="020B0604020202020204" pitchFamily="34" charset="0"/>
                        <a:buChar char="•"/>
                      </a:pPr>
                      <a:r>
                        <a:rPr lang="en-US" sz="1400" dirty="0" smtClean="0"/>
                        <a:t>Read narrative texts that use the features required for the writing. </a:t>
                      </a:r>
                    </a:p>
                    <a:p>
                      <a:pPr marL="285750" indent="-285750">
                        <a:buFont typeface="Arial" panose="020B0604020202020204" pitchFamily="34" charset="0"/>
                        <a:buChar char="•"/>
                      </a:pPr>
                      <a:r>
                        <a:rPr lang="en-US" sz="1400" dirty="0" smtClean="0"/>
                        <a:t>Think about the intended audience and the purpose of the story (e.g. to scare, amuse, teach a moral…) so that plans are shaped to satisfy the audience and purpose. </a:t>
                      </a:r>
                    </a:p>
                    <a:p>
                      <a:pPr marL="285750" indent="-285750">
                        <a:buFont typeface="Arial" panose="020B0604020202020204" pitchFamily="34" charset="0"/>
                        <a:buChar char="•"/>
                      </a:pPr>
                      <a:r>
                        <a:rPr lang="en-US" sz="1400" dirty="0" smtClean="0"/>
                        <a:t>Use drama to deepen understanding of chosen text. </a:t>
                      </a:r>
                    </a:p>
                    <a:p>
                      <a:pPr marL="285750" indent="-285750">
                        <a:buFont typeface="Arial" panose="020B0604020202020204" pitchFamily="34" charset="0"/>
                        <a:buChar char="•"/>
                      </a:pPr>
                      <a:r>
                        <a:rPr lang="en-US" sz="1400" dirty="0" smtClean="0"/>
                        <a:t>Use ‘boxing up’ to understand structure of story. </a:t>
                      </a:r>
                    </a:p>
                    <a:p>
                      <a:pPr marL="285750" indent="-285750">
                        <a:buFont typeface="Arial" panose="020B0604020202020204" pitchFamily="34" charset="0"/>
                        <a:buChar char="•"/>
                      </a:pPr>
                      <a:r>
                        <a:rPr lang="en-US" sz="1400" dirty="0" smtClean="0"/>
                        <a:t>Independently read successful examples of narrative writing and label/magpie effective features. </a:t>
                      </a:r>
                    </a:p>
                    <a:p>
                      <a:pPr marL="285750" indent="-285750">
                        <a:buFont typeface="Arial" panose="020B0604020202020204" pitchFamily="34" charset="0"/>
                        <a:buChar char="•"/>
                      </a:pPr>
                      <a:r>
                        <a:rPr lang="en-US" sz="1400" dirty="0" smtClean="0"/>
                        <a:t>Co-construct success criteria for story writing based on original text and/or shared reading of other effective narrative texts. </a:t>
                      </a:r>
                    </a:p>
                    <a:p>
                      <a:pPr marL="285750" indent="-285750">
                        <a:buFont typeface="Arial" panose="020B0604020202020204" pitchFamily="34" charset="0"/>
                        <a:buChar char="•"/>
                      </a:pPr>
                      <a:r>
                        <a:rPr lang="en-US" sz="1400" dirty="0" smtClean="0"/>
                        <a:t>Make plans that include key events, being sure that all the events lead towards the ending.</a:t>
                      </a:r>
                    </a:p>
                    <a:p>
                      <a:pPr marL="285750" indent="-285750">
                        <a:buFont typeface="Arial" panose="020B0604020202020204" pitchFamily="34" charset="0"/>
                        <a:buChar char="•"/>
                      </a:pPr>
                      <a:r>
                        <a:rPr lang="en-US" sz="1400" dirty="0" smtClean="0"/>
                        <a:t>Plan a limited number of characters and describe a few key details that show something about their personalities</a:t>
                      </a:r>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9314140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16</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1226037"/>
              </p:ext>
            </p:extLst>
          </p:nvPr>
        </p:nvGraphicFramePr>
        <p:xfrm>
          <a:off x="338530" y="259307"/>
          <a:ext cx="11685147" cy="476714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5 (continued)</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dirty="0" smtClean="0"/>
                        <a:t>Generic text features</a:t>
                      </a:r>
                      <a:endParaRPr lang="en-GB" dirty="0"/>
                    </a:p>
                  </a:txBody>
                  <a:tcPr/>
                </a:tc>
                <a:tc>
                  <a:txBody>
                    <a:bodyPr/>
                    <a:lstStyle/>
                    <a:p>
                      <a:r>
                        <a:rPr lang="en-GB"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endParaRPr lang="en-GB" sz="1400" dirty="0"/>
                    </a:p>
                  </a:txBody>
                  <a:tcPr/>
                </a:tc>
                <a:tc>
                  <a:txBody>
                    <a:bodyPr/>
                    <a:lstStyle/>
                    <a:p>
                      <a:pPr marL="285750" indent="-285750">
                        <a:buFont typeface="Arial" panose="020B0604020202020204" pitchFamily="34" charset="0"/>
                        <a:buChar char="•"/>
                      </a:pPr>
                      <a:r>
                        <a:rPr lang="en-US" sz="1400" dirty="0" smtClean="0"/>
                        <a:t>Parenthesis can be used to add additional information through the use of brackets, dashes or commas e.g. using brackets for stage instructions in play script or commas – Paul, on the other hand, was considered trustworthy. </a:t>
                      </a:r>
                    </a:p>
                    <a:p>
                      <a:pPr marL="285750" indent="-285750">
                        <a:buFont typeface="Arial" panose="020B0604020202020204" pitchFamily="34" charset="0"/>
                        <a:buChar char="•"/>
                      </a:pPr>
                      <a:r>
                        <a:rPr lang="en-US" sz="1400" dirty="0" smtClean="0"/>
                        <a:t>Layout devices can be used to provide additional information and guide the reader, e.g. Chapter 1, How it all began…, The story comes to a close… </a:t>
                      </a:r>
                    </a:p>
                    <a:p>
                      <a:pPr marL="285750" indent="-285750">
                        <a:buFont typeface="Arial" panose="020B0604020202020204" pitchFamily="34" charset="0"/>
                        <a:buChar char="•"/>
                      </a:pPr>
                      <a:r>
                        <a:rPr lang="en-US" sz="1400" dirty="0" smtClean="0"/>
                        <a:t>Relative clauses can be used to add further information, e.g. the witch, who was ugly and green,…The treasure, which had been buried in a chest… this should include the use of</a:t>
                      </a:r>
                      <a:r>
                        <a:rPr lang="en-US" sz="1400" baseline="0" dirty="0" smtClean="0"/>
                        <a:t> commas when required. </a:t>
                      </a:r>
                      <a:endParaRPr lang="en-GB" sz="1400" dirty="0"/>
                    </a:p>
                  </a:txBody>
                  <a:tcPr/>
                </a:tc>
                <a:tc>
                  <a:txBody>
                    <a:bodyPr/>
                    <a:lstStyle/>
                    <a:p>
                      <a:pPr marL="285750" indent="-285750">
                        <a:buFont typeface="Arial" panose="020B0604020202020204" pitchFamily="34" charset="0"/>
                        <a:buChar char="•"/>
                      </a:pPr>
                      <a:r>
                        <a:rPr lang="en-US" sz="1400" dirty="0" smtClean="0"/>
                        <a:t>Make use of ideas from reading, e.g. using adverbial phrases to describe settings and characters or rhetorical questions to engage the reader. </a:t>
                      </a:r>
                    </a:p>
                    <a:p>
                      <a:pPr marL="285750" indent="-285750">
                        <a:buFont typeface="Arial" panose="020B0604020202020204" pitchFamily="34" charset="0"/>
                        <a:buChar char="•"/>
                      </a:pPr>
                      <a:r>
                        <a:rPr lang="en-US" sz="1400" dirty="0" err="1" smtClean="0"/>
                        <a:t>Recognise</a:t>
                      </a:r>
                      <a:r>
                        <a:rPr lang="en-US" sz="1400" dirty="0" smtClean="0"/>
                        <a:t> and use narrative language e.g. On a cold Winter’s day, Dear Diary, And after all that… etc. </a:t>
                      </a:r>
                    </a:p>
                    <a:p>
                      <a:pPr marL="285750" indent="-285750">
                        <a:buFont typeface="Arial" panose="020B0604020202020204" pitchFamily="34" charset="0"/>
                        <a:buChar char="•"/>
                      </a:pPr>
                      <a:r>
                        <a:rPr lang="en-US" sz="1400" dirty="0" smtClean="0"/>
                        <a:t>Try to show rather than tell, for example, show how a character feels by what they say or do.</a:t>
                      </a:r>
                    </a:p>
                    <a:p>
                      <a:pPr marL="285750" indent="-285750">
                        <a:buFont typeface="Arial" panose="020B0604020202020204" pitchFamily="34" charset="0"/>
                        <a:buChar char="•"/>
                      </a:pPr>
                      <a:r>
                        <a:rPr lang="en-US" sz="1400" dirty="0" smtClean="0"/>
                        <a:t>Write narratives using their plans. </a:t>
                      </a:r>
                    </a:p>
                    <a:p>
                      <a:pPr marL="285750" indent="-285750">
                        <a:buFont typeface="Arial" panose="020B0604020202020204" pitchFamily="34" charset="0"/>
                        <a:buChar char="•"/>
                      </a:pPr>
                      <a:r>
                        <a:rPr lang="en-US" sz="1400" dirty="0" smtClean="0"/>
                        <a:t>Show how the main character has developed as a result of the narrative. </a:t>
                      </a:r>
                    </a:p>
                    <a:p>
                      <a:pPr marL="285750" indent="-285750">
                        <a:buFont typeface="Arial" panose="020B0604020202020204" pitchFamily="34" charset="0"/>
                        <a:buChar char="•"/>
                      </a:pPr>
                      <a:r>
                        <a:rPr lang="en-US" sz="1400" dirty="0" smtClean="0"/>
                        <a:t>Edit, proofread and amend their writing based on their own thoughts and those of their peers and teachers. </a:t>
                      </a:r>
                    </a:p>
                    <a:p>
                      <a:pPr marL="285750" indent="-285750">
                        <a:buFont typeface="Arial" panose="020B0604020202020204" pitchFamily="34" charset="0"/>
                        <a:buChar char="•"/>
                      </a:pPr>
                      <a:r>
                        <a:rPr lang="en-US" sz="1400" dirty="0" smtClean="0"/>
                        <a:t>Read their completed narratives to other children.</a:t>
                      </a:r>
                      <a:endParaRPr lang="en-GB" sz="1400" dirty="0"/>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8063334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17</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2526049003"/>
              </p:ext>
            </p:extLst>
          </p:nvPr>
        </p:nvGraphicFramePr>
        <p:xfrm>
          <a:off x="338530" y="259307"/>
          <a:ext cx="11685147" cy="647402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6</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smtClean="0"/>
                        <a:t>Generic text features</a:t>
                      </a:r>
                      <a:endParaRPr lang="en-GB" dirty="0"/>
                    </a:p>
                  </a:txBody>
                  <a:tcPr/>
                </a:tc>
                <a:tc>
                  <a:txBody>
                    <a:bodyPr/>
                    <a:lstStyle/>
                    <a:p>
                      <a:r>
                        <a:rPr lang="en-GB" dirty="0"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r>
                        <a:rPr lang="en-US" sz="1400" dirty="0" smtClean="0"/>
                        <a:t>Narratives and retellings are written in first or third person. </a:t>
                      </a:r>
                    </a:p>
                    <a:p>
                      <a:pPr marL="285750" indent="-285750">
                        <a:buFont typeface="Arial" panose="020B0604020202020204" pitchFamily="34" charset="0"/>
                        <a:buChar char="•"/>
                      </a:pPr>
                      <a:r>
                        <a:rPr lang="en-US" sz="1400" dirty="0" smtClean="0"/>
                        <a:t>Narratives and retellings are written in past tense. Occasionally, they are told in the present tense. </a:t>
                      </a:r>
                    </a:p>
                    <a:p>
                      <a:pPr marL="285750" indent="-285750">
                        <a:buFont typeface="Arial" panose="020B0604020202020204" pitchFamily="34" charset="0"/>
                        <a:buChar char="•"/>
                      </a:pPr>
                      <a:r>
                        <a:rPr lang="en-US" sz="1400" dirty="0" smtClean="0"/>
                        <a:t>Narratives are told sequentially and </a:t>
                      </a:r>
                      <a:r>
                        <a:rPr lang="en-US" sz="1400" dirty="0" smtClean="0"/>
                        <a:t>non-sequentially </a:t>
                      </a:r>
                      <a:r>
                        <a:rPr lang="en-US" sz="1400" dirty="0" smtClean="0"/>
                        <a:t>(e.g. flashbacks) through the use adverbials and prepositions. </a:t>
                      </a:r>
                    </a:p>
                    <a:p>
                      <a:pPr marL="285750" indent="-285750">
                        <a:buFont typeface="Arial" panose="020B0604020202020204" pitchFamily="34" charset="0"/>
                        <a:buChar char="•"/>
                      </a:pPr>
                      <a:r>
                        <a:rPr lang="en-US" sz="1400" dirty="0" smtClean="0"/>
                        <a:t>Descriptions of characters, setting, and atmosphere are developed through precise vocabulary choices e.g. adverbs, adjectives precise nouns, expressive verbs and figurative language. </a:t>
                      </a:r>
                    </a:p>
                    <a:p>
                      <a:pPr marL="285750" indent="-285750">
                        <a:buFont typeface="Arial" panose="020B0604020202020204" pitchFamily="34" charset="0"/>
                        <a:buChar char="•"/>
                      </a:pPr>
                      <a:r>
                        <a:rPr lang="en-US" sz="1400" dirty="0" smtClean="0"/>
                        <a:t>Dialogue is used to convey characters’ thoughts and to move the narrative forward.</a:t>
                      </a:r>
                      <a:endParaRPr lang="en-GB" sz="1400" dirty="0"/>
                    </a:p>
                  </a:txBody>
                  <a:tcPr/>
                </a:tc>
                <a:tc>
                  <a:txBody>
                    <a:bodyPr/>
                    <a:lstStyle/>
                    <a:p>
                      <a:pPr marL="285750" indent="-285750">
                        <a:buFont typeface="Arial" panose="020B0604020202020204" pitchFamily="34" charset="0"/>
                        <a:buChar char="•"/>
                      </a:pPr>
                      <a:r>
                        <a:rPr lang="en-US" sz="1400" dirty="0" smtClean="0"/>
                        <a:t>By writing for a specified audience and with a particular purpose in mind, the writer can choose between vocabulary typical of informal speech and vocabulary appropriate for formal speech e.g. the battalion traversed the mountain range; the soldiers walked over the mountains. </a:t>
                      </a:r>
                    </a:p>
                    <a:p>
                      <a:pPr marL="285750" indent="-285750">
                        <a:buFont typeface="Arial" panose="020B0604020202020204" pitchFamily="34" charset="0"/>
                        <a:buChar char="•"/>
                      </a:pPr>
                      <a:r>
                        <a:rPr lang="en-US" sz="1400" dirty="0" smtClean="0"/>
                        <a:t>The passive voice can be used e.g. it was possible that…, the map was given to the children by…, more ingredients were added to the potion etc. </a:t>
                      </a:r>
                    </a:p>
                    <a:p>
                      <a:pPr marL="285750" indent="-285750">
                        <a:buFont typeface="Arial" panose="020B0604020202020204" pitchFamily="34" charset="0"/>
                        <a:buChar char="•"/>
                      </a:pPr>
                      <a:r>
                        <a:rPr lang="en-US" sz="1400" dirty="0" smtClean="0"/>
                        <a:t>Writers may use conditional forms such as the subjunctive form to </a:t>
                      </a:r>
                      <a:r>
                        <a:rPr lang="en-US" sz="1400" dirty="0" err="1" smtClean="0"/>
                        <a:t>hypothesise</a:t>
                      </a:r>
                      <a:r>
                        <a:rPr lang="en-US" sz="1400" dirty="0" smtClean="0"/>
                        <a:t>, e.g. If the children were to get out of this situation…, if only there were a way to solve this problem…, I wished I were somewhere else…etc. </a:t>
                      </a:r>
                    </a:p>
                    <a:p>
                      <a:pPr marL="285750" indent="-285750">
                        <a:buFont typeface="Arial" panose="020B0604020202020204" pitchFamily="34" charset="0"/>
                        <a:buChar char="•"/>
                      </a:pPr>
                      <a:r>
                        <a:rPr lang="en-US" sz="1400" dirty="0" smtClean="0"/>
                        <a:t>Past perfect progressive forms can be used to indicate specific points in time e.g. the children had been searching… I had been dreaming of riding a unicorn all my life… </a:t>
                      </a:r>
                    </a:p>
                    <a:p>
                      <a:pPr marL="285750" indent="-285750">
                        <a:buFont typeface="Arial" panose="020B0604020202020204" pitchFamily="34" charset="0"/>
                        <a:buChar char="•"/>
                      </a:pPr>
                      <a:r>
                        <a:rPr lang="en-US" sz="1400" dirty="0" smtClean="0"/>
                        <a:t>Create cohesion across paragraphs using a wider range of cohesive devices such as </a:t>
                      </a:r>
                      <a:r>
                        <a:rPr lang="en-US" sz="1400" dirty="0" err="1" smtClean="0"/>
                        <a:t>organisational</a:t>
                      </a:r>
                      <a:r>
                        <a:rPr lang="en-US" sz="1400" dirty="0" smtClean="0"/>
                        <a:t> features, pronouns, nouns and adverbials. Or by choosing to use repetition or ellipses for effect. </a:t>
                      </a:r>
                    </a:p>
                  </a:txBody>
                  <a:tcPr/>
                </a:tc>
                <a:tc>
                  <a:txBody>
                    <a:bodyPr/>
                    <a:lstStyle/>
                    <a:p>
                      <a:pPr marL="285750" indent="-285750">
                        <a:buFont typeface="Arial" panose="020B0604020202020204" pitchFamily="34" charset="0"/>
                        <a:buChar char="•"/>
                      </a:pPr>
                      <a:r>
                        <a:rPr lang="en-US" sz="1400" dirty="0" smtClean="0"/>
                        <a:t>Read narrative texts that use the features required for the writing. </a:t>
                      </a:r>
                    </a:p>
                    <a:p>
                      <a:pPr marL="285750" indent="-285750">
                        <a:buFont typeface="Arial" panose="020B0604020202020204" pitchFamily="34" charset="0"/>
                        <a:buChar char="•"/>
                      </a:pPr>
                      <a:r>
                        <a:rPr lang="en-US" sz="1400" dirty="0" smtClean="0"/>
                        <a:t>Think about the intended audience and the purpose of the story (e.g. to scare, amuse, teach a moral…) so that plans are shaped to satisfy the audience and purpose. </a:t>
                      </a:r>
                    </a:p>
                    <a:p>
                      <a:pPr marL="285750" indent="-285750">
                        <a:buFont typeface="Arial" panose="020B0604020202020204" pitchFamily="34" charset="0"/>
                        <a:buChar char="•"/>
                      </a:pPr>
                      <a:r>
                        <a:rPr lang="en-US" sz="1400" dirty="0" smtClean="0"/>
                        <a:t>Use drama to deepen understanding of chosen text. </a:t>
                      </a:r>
                    </a:p>
                    <a:p>
                      <a:pPr marL="285750" indent="-285750">
                        <a:buFont typeface="Arial" panose="020B0604020202020204" pitchFamily="34" charset="0"/>
                        <a:buChar char="•"/>
                      </a:pPr>
                      <a:r>
                        <a:rPr lang="en-US" sz="1400" dirty="0" smtClean="0"/>
                        <a:t>Use ‘boxing up’ to understand structure of story. </a:t>
                      </a:r>
                    </a:p>
                    <a:p>
                      <a:pPr marL="285750" indent="-285750">
                        <a:buFont typeface="Arial" panose="020B0604020202020204" pitchFamily="34" charset="0"/>
                        <a:buChar char="•"/>
                      </a:pPr>
                      <a:r>
                        <a:rPr lang="en-US" sz="1400" dirty="0" smtClean="0"/>
                        <a:t>Independently read successful examples of narrative writing and label/magpie effective features. </a:t>
                      </a:r>
                    </a:p>
                    <a:p>
                      <a:pPr marL="285750" indent="-285750">
                        <a:buFont typeface="Arial" panose="020B0604020202020204" pitchFamily="34" charset="0"/>
                        <a:buChar char="•"/>
                      </a:pPr>
                      <a:r>
                        <a:rPr lang="en-US" sz="1400" dirty="0" smtClean="0"/>
                        <a:t>Co-construct success criteria for story writing based on original text and/or shared reading of other effective narrative texts. </a:t>
                      </a:r>
                    </a:p>
                    <a:p>
                      <a:pPr marL="285750" indent="-285750">
                        <a:buFont typeface="Arial" panose="020B0604020202020204" pitchFamily="34" charset="0"/>
                        <a:buChar char="•"/>
                      </a:pPr>
                      <a:r>
                        <a:rPr lang="en-US" sz="1400" dirty="0" smtClean="0"/>
                        <a:t>Make plans that include key events, being sure that all the events lead towards the ending. </a:t>
                      </a:r>
                    </a:p>
                    <a:p>
                      <a:pPr marL="285750" indent="-285750">
                        <a:buFont typeface="Arial" panose="020B0604020202020204" pitchFamily="34" charset="0"/>
                        <a:buChar char="•"/>
                      </a:pPr>
                      <a:r>
                        <a:rPr lang="en-US" sz="1400" dirty="0" smtClean="0"/>
                        <a:t>Plan a limited number of characters and describe a few key details that show something about their personalities.</a:t>
                      </a:r>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1020963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18</a:t>
            </a:fld>
            <a:endParaRPr lang="en-US" noProof="0" dirty="0"/>
          </a:p>
        </p:txBody>
      </p:sp>
      <p:graphicFrame>
        <p:nvGraphicFramePr>
          <p:cNvPr id="11" name="Table 10"/>
          <p:cNvGraphicFramePr>
            <a:graphicFrameLocks noGrp="1"/>
          </p:cNvGraphicFramePr>
          <p:nvPr>
            <p:extLst>
              <p:ext uri="{D42A27DB-BD31-4B8C-83A1-F6EECF244321}">
                <p14:modId xmlns:p14="http://schemas.microsoft.com/office/powerpoint/2010/main" val="3707193713"/>
              </p:ext>
            </p:extLst>
          </p:nvPr>
        </p:nvGraphicFramePr>
        <p:xfrm>
          <a:off x="338530" y="259307"/>
          <a:ext cx="11685147" cy="4340426"/>
        </p:xfrm>
        <a:graphic>
          <a:graphicData uri="http://schemas.openxmlformats.org/drawingml/2006/table">
            <a:tbl>
              <a:tblPr firstRow="1" bandRow="1">
                <a:tableStyleId>{7DF18680-E054-41AD-8BC1-D1AEF772440D}</a:tableStyleId>
              </a:tblPr>
              <a:tblGrid>
                <a:gridCol w="3895049">
                  <a:extLst>
                    <a:ext uri="{9D8B030D-6E8A-4147-A177-3AD203B41FA5}">
                      <a16:colId xmlns:a16="http://schemas.microsoft.com/office/drawing/2014/main" val="3197200926"/>
                    </a:ext>
                  </a:extLst>
                </a:gridCol>
                <a:gridCol w="3895049">
                  <a:extLst>
                    <a:ext uri="{9D8B030D-6E8A-4147-A177-3AD203B41FA5}">
                      <a16:colId xmlns:a16="http://schemas.microsoft.com/office/drawing/2014/main" val="899083192"/>
                    </a:ext>
                  </a:extLst>
                </a:gridCol>
                <a:gridCol w="3895049">
                  <a:extLst>
                    <a:ext uri="{9D8B030D-6E8A-4147-A177-3AD203B41FA5}">
                      <a16:colId xmlns:a16="http://schemas.microsoft.com/office/drawing/2014/main" val="320181072"/>
                    </a:ext>
                  </a:extLst>
                </a:gridCol>
              </a:tblGrid>
              <a:tr h="524293">
                <a:tc gridSpan="3">
                  <a:txBody>
                    <a:bodyPr/>
                    <a:lstStyle/>
                    <a:p>
                      <a:r>
                        <a:rPr lang="en-GB" dirty="0" smtClean="0"/>
                        <a:t>Narrative</a:t>
                      </a:r>
                      <a:r>
                        <a:rPr lang="en-GB" baseline="0" dirty="0" smtClean="0"/>
                        <a:t> texts in Year 6 (continued)</a:t>
                      </a:r>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543210246"/>
                  </a:ext>
                </a:extLst>
              </a:tr>
              <a:tr h="524293">
                <a:tc>
                  <a:txBody>
                    <a:bodyPr/>
                    <a:lstStyle/>
                    <a:p>
                      <a:r>
                        <a:rPr lang="en-GB" dirty="0" smtClean="0"/>
                        <a:t>Generic text features</a:t>
                      </a:r>
                      <a:endParaRPr lang="en-GB" dirty="0"/>
                    </a:p>
                  </a:txBody>
                  <a:tcPr/>
                </a:tc>
                <a:tc>
                  <a:txBody>
                    <a:bodyPr/>
                    <a:lstStyle/>
                    <a:p>
                      <a:r>
                        <a:rPr lang="en-GB" smtClean="0"/>
                        <a:t>Grammatical features</a:t>
                      </a:r>
                      <a:endParaRPr lang="en-GB" dirty="0"/>
                    </a:p>
                  </a:txBody>
                  <a:tcPr/>
                </a:tc>
                <a:tc>
                  <a:txBody>
                    <a:bodyPr/>
                    <a:lstStyle/>
                    <a:p>
                      <a:r>
                        <a:rPr lang="en-GB" dirty="0" smtClean="0"/>
                        <a:t>Planning and preparation</a:t>
                      </a:r>
                      <a:endParaRPr lang="en-GB" dirty="0"/>
                    </a:p>
                  </a:txBody>
                  <a:tcPr/>
                </a:tc>
                <a:extLst>
                  <a:ext uri="{0D108BD9-81ED-4DB2-BD59-A6C34878D82A}">
                    <a16:rowId xmlns:a16="http://schemas.microsoft.com/office/drawing/2014/main" val="1429074735"/>
                  </a:ext>
                </a:extLst>
              </a:tr>
              <a:tr h="524293">
                <a:tc>
                  <a:txBody>
                    <a:bodyPr/>
                    <a:lstStyle/>
                    <a:p>
                      <a:pPr marL="285750" indent="-285750">
                        <a:buFont typeface="Arial" panose="020B0604020202020204" pitchFamily="34" charset="0"/>
                        <a:buChar char="•"/>
                      </a:pPr>
                      <a:endParaRPr lang="en-GB" sz="1400" dirty="0"/>
                    </a:p>
                  </a:txBody>
                  <a:tcPr/>
                </a:tc>
                <a:tc>
                  <a:txBody>
                    <a:bodyPr/>
                    <a:lstStyle/>
                    <a:p>
                      <a:pPr marL="285750" indent="-285750">
                        <a:buFont typeface="Arial" panose="020B0604020202020204" pitchFamily="34" charset="0"/>
                        <a:buChar char="•"/>
                      </a:pPr>
                      <a:r>
                        <a:rPr lang="en-US" sz="1400" dirty="0" smtClean="0"/>
                        <a:t>Colons, semi-colons and dashes can be used to separate and link ideas</a:t>
                      </a:r>
                      <a:endParaRPr lang="en-GB" sz="1400" dirty="0"/>
                    </a:p>
                  </a:txBody>
                  <a:tcPr/>
                </a:tc>
                <a:tc>
                  <a:txBody>
                    <a:bodyPr/>
                    <a:lstStyle/>
                    <a:p>
                      <a:pPr marL="285750" indent="-285750">
                        <a:buFont typeface="Arial" panose="020B0604020202020204" pitchFamily="34" charset="0"/>
                        <a:buChar char="•"/>
                      </a:pPr>
                      <a:r>
                        <a:rPr lang="en-US" sz="1400" dirty="0" smtClean="0"/>
                        <a:t>Make use of ideas from reading, e.g. using short and long sentences for different effects. </a:t>
                      </a:r>
                    </a:p>
                    <a:p>
                      <a:pPr marL="285750" indent="-285750">
                        <a:buFont typeface="Arial" panose="020B0604020202020204" pitchFamily="34" charset="0"/>
                        <a:buChar char="•"/>
                      </a:pPr>
                      <a:r>
                        <a:rPr lang="en-US" sz="1400" dirty="0" smtClean="0"/>
                        <a:t>Try to show rather than tell, for example, show how a character feels by what they say or do.</a:t>
                      </a:r>
                    </a:p>
                    <a:p>
                      <a:pPr marL="285750" indent="-285750">
                        <a:buFont typeface="Arial" panose="020B0604020202020204" pitchFamily="34" charset="0"/>
                        <a:buChar char="•"/>
                      </a:pPr>
                      <a:r>
                        <a:rPr lang="en-US" sz="1400" dirty="0" smtClean="0"/>
                        <a:t>Use all the senses when imagining and then describing the setting, for example, include the weather, season, time of day. </a:t>
                      </a:r>
                    </a:p>
                    <a:p>
                      <a:pPr marL="285750" indent="-285750">
                        <a:buFont typeface="Arial" panose="020B0604020202020204" pitchFamily="34" charset="0"/>
                        <a:buChar char="•"/>
                      </a:pPr>
                      <a:r>
                        <a:rPr lang="en-US" sz="1400" dirty="0" smtClean="0"/>
                        <a:t>Write narratives using their plans.</a:t>
                      </a:r>
                    </a:p>
                    <a:p>
                      <a:pPr marL="285750" indent="-285750">
                        <a:buFont typeface="Arial" panose="020B0604020202020204" pitchFamily="34" charset="0"/>
                        <a:buChar char="•"/>
                      </a:pPr>
                      <a:r>
                        <a:rPr lang="en-US" sz="1400" dirty="0" smtClean="0"/>
                        <a:t>Show how the main character has developed as a result of the narrative. </a:t>
                      </a:r>
                    </a:p>
                    <a:p>
                      <a:pPr marL="285750" indent="-285750">
                        <a:buFont typeface="Arial" panose="020B0604020202020204" pitchFamily="34" charset="0"/>
                        <a:buChar char="•"/>
                      </a:pPr>
                      <a:r>
                        <a:rPr lang="en-US" sz="1400" dirty="0" smtClean="0"/>
                        <a:t>Edit, proofread and amend their writing based on their own thoughts and those of their peers and teachers. </a:t>
                      </a:r>
                    </a:p>
                    <a:p>
                      <a:pPr marL="285750" indent="-285750">
                        <a:buFont typeface="Arial" panose="020B0604020202020204" pitchFamily="34" charset="0"/>
                        <a:buChar char="•"/>
                      </a:pPr>
                      <a:r>
                        <a:rPr lang="en-US" sz="1400" dirty="0" smtClean="0"/>
                        <a:t>Read their completed narratives to other children.</a:t>
                      </a:r>
                      <a:endParaRPr lang="en-GB" sz="1400" dirty="0"/>
                    </a:p>
                  </a:txBody>
                  <a:tcPr/>
                </a:tc>
                <a:extLst>
                  <a:ext uri="{0D108BD9-81ED-4DB2-BD59-A6C34878D82A}">
                    <a16:rowId xmlns:a16="http://schemas.microsoft.com/office/drawing/2014/main" val="3639934666"/>
                  </a:ext>
                </a:extLst>
              </a:tr>
            </a:tbl>
          </a:graphicData>
        </a:graphic>
      </p:graphicFrame>
      <p:pic>
        <p:nvPicPr>
          <p:cNvPr id="5" name="Picture 4">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1587839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Poetic devices</a:t>
            </a:r>
          </a:p>
          <a:p>
            <a:pPr lvl="1"/>
            <a:r>
              <a:rPr lang="en-GB" dirty="0" smtClean="0"/>
              <a:t>Metaphor</a:t>
            </a:r>
          </a:p>
          <a:p>
            <a:pPr lvl="1"/>
            <a:r>
              <a:rPr lang="en-GB" dirty="0" smtClean="0"/>
              <a:t>Simile</a:t>
            </a:r>
          </a:p>
          <a:p>
            <a:pPr lvl="1"/>
            <a:r>
              <a:rPr lang="en-GB" dirty="0" smtClean="0"/>
              <a:t>Allegory</a:t>
            </a:r>
          </a:p>
          <a:p>
            <a:pPr lvl="1"/>
            <a:r>
              <a:rPr lang="en-GB" dirty="0" smtClean="0"/>
              <a:t>Allusion</a:t>
            </a:r>
          </a:p>
          <a:p>
            <a:pPr lvl="1"/>
            <a:r>
              <a:rPr lang="en-GB" dirty="0" smtClean="0"/>
              <a:t>Imagery</a:t>
            </a:r>
          </a:p>
          <a:p>
            <a:pPr lvl="1"/>
            <a:r>
              <a:rPr lang="en-GB" dirty="0" smtClean="0"/>
              <a:t>Onomatopoeia</a:t>
            </a:r>
          </a:p>
          <a:p>
            <a:pPr lvl="1"/>
            <a:r>
              <a:rPr lang="en-GB" dirty="0" smtClean="0"/>
              <a:t>Rhetoric</a:t>
            </a:r>
          </a:p>
          <a:p>
            <a:pPr lvl="1"/>
            <a:r>
              <a:rPr lang="en-GB" dirty="0" smtClean="0"/>
              <a:t>Repetition </a:t>
            </a:r>
          </a:p>
          <a:p>
            <a:pPr lvl="1"/>
            <a:r>
              <a:rPr lang="en-GB" dirty="0" smtClean="0"/>
              <a:t>Assonance – a literacy technique using the repetition of a vowel sound. </a:t>
            </a:r>
          </a:p>
          <a:p>
            <a:pPr lvl="1"/>
            <a:r>
              <a:rPr lang="en-GB" dirty="0" smtClean="0"/>
              <a:t>Consonance – repetition of a consonant sound</a:t>
            </a:r>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a:xfrm>
            <a:off x="520492" y="752541"/>
            <a:ext cx="10821275" cy="608895"/>
          </a:xfrm>
        </p:spPr>
        <p:txBody>
          <a:bodyPr/>
          <a:lstStyle/>
          <a:p>
            <a:r>
              <a:rPr lang="en-GB" dirty="0" smtClean="0"/>
              <a:t>Purpose – Poetry can have a range of different purposes, but they help to convey both emotion and information. They can tell a story or share knowledge of the past, celebrate and praise, amuse or entertain or reflect and share information.</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19</a:t>
            </a:fld>
            <a:endParaRPr lang="en-US" noProof="0" dirty="0"/>
          </a:p>
        </p:txBody>
      </p:sp>
      <p:sp>
        <p:nvSpPr>
          <p:cNvPr id="9" name="Title 8"/>
          <p:cNvSpPr>
            <a:spLocks noGrp="1"/>
          </p:cNvSpPr>
          <p:nvPr>
            <p:ph type="title"/>
          </p:nvPr>
        </p:nvSpPr>
        <p:spPr>
          <a:xfrm>
            <a:off x="520492" y="-447155"/>
            <a:ext cx="8333222" cy="1147969"/>
          </a:xfrm>
        </p:spPr>
        <p:txBody>
          <a:bodyPr/>
          <a:lstStyle/>
          <a:p>
            <a:r>
              <a:rPr lang="en-GB" dirty="0" smtClean="0"/>
              <a:t>Poetry</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0998113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3732880031"/>
              </p:ext>
            </p:extLst>
          </p:nvPr>
        </p:nvGraphicFramePr>
        <p:xfrm>
          <a:off x="295910" y="609290"/>
          <a:ext cx="10496416" cy="5733725"/>
        </p:xfrm>
        <a:graphic>
          <a:graphicData uri="http://schemas.openxmlformats.org/drawingml/2006/table">
            <a:tbl>
              <a:tblPr firstRow="1" firstCol="1" bandRow="1">
                <a:tableStyleId>{5C22544A-7EE6-4342-B048-85BDC9FD1C3A}</a:tableStyleId>
              </a:tblPr>
              <a:tblGrid>
                <a:gridCol w="1466249">
                  <a:extLst>
                    <a:ext uri="{9D8B030D-6E8A-4147-A177-3AD203B41FA5}">
                      <a16:colId xmlns:a16="http://schemas.microsoft.com/office/drawing/2014/main" val="768698584"/>
                    </a:ext>
                  </a:extLst>
                </a:gridCol>
                <a:gridCol w="4237562">
                  <a:extLst>
                    <a:ext uri="{9D8B030D-6E8A-4147-A177-3AD203B41FA5}">
                      <a16:colId xmlns:a16="http://schemas.microsoft.com/office/drawing/2014/main" val="841125289"/>
                    </a:ext>
                  </a:extLst>
                </a:gridCol>
                <a:gridCol w="4792605">
                  <a:extLst>
                    <a:ext uri="{9D8B030D-6E8A-4147-A177-3AD203B41FA5}">
                      <a16:colId xmlns:a16="http://schemas.microsoft.com/office/drawing/2014/main" val="2464093376"/>
                    </a:ext>
                  </a:extLst>
                </a:gridCol>
              </a:tblGrid>
              <a:tr h="219924">
                <a:tc>
                  <a:txBody>
                    <a:bodyPr/>
                    <a:lstStyle/>
                    <a:p>
                      <a:pPr marL="19685" algn="ctr">
                        <a:lnSpc>
                          <a:spcPct val="107000"/>
                        </a:lnSpc>
                        <a:spcAft>
                          <a:spcPts val="0"/>
                        </a:spcAft>
                      </a:pPr>
                      <a:r>
                        <a:rPr lang="en-GB" sz="1200" dirty="0">
                          <a:effectLst/>
                        </a:rPr>
                        <a:t>Year Group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20955" algn="ctr">
                        <a:lnSpc>
                          <a:spcPct val="107000"/>
                        </a:lnSpc>
                        <a:spcAft>
                          <a:spcPts val="0"/>
                        </a:spcAft>
                      </a:pPr>
                      <a:r>
                        <a:rPr lang="en-GB" sz="1200">
                          <a:effectLst/>
                        </a:rPr>
                        <a:t>Poetry Styles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20955" algn="ctr">
                        <a:lnSpc>
                          <a:spcPct val="107000"/>
                        </a:lnSpc>
                        <a:spcAft>
                          <a:spcPts val="0"/>
                        </a:spcAft>
                      </a:pPr>
                      <a:r>
                        <a:rPr lang="en-GB" sz="1200" dirty="0" smtClean="0">
                          <a:solidFill>
                            <a:schemeClr val="lt1"/>
                          </a:solidFill>
                          <a:effectLst/>
                          <a:latin typeface="+mn-lt"/>
                          <a:ea typeface="+mn-ea"/>
                          <a:cs typeface="+mn-cs"/>
                        </a:rPr>
                        <a:t>NC</a:t>
                      </a:r>
                      <a:r>
                        <a:rPr lang="en-GB" sz="1200" baseline="0" dirty="0" smtClean="0">
                          <a:solidFill>
                            <a:schemeClr val="lt1"/>
                          </a:solidFill>
                          <a:effectLst/>
                          <a:latin typeface="+mn-lt"/>
                          <a:ea typeface="+mn-ea"/>
                          <a:cs typeface="+mn-cs"/>
                        </a:rPr>
                        <a:t> links:</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extLst>
                  <a:ext uri="{0D108BD9-81ED-4DB2-BD59-A6C34878D82A}">
                    <a16:rowId xmlns:a16="http://schemas.microsoft.com/office/drawing/2014/main" val="4226368180"/>
                  </a:ext>
                </a:extLst>
              </a:tr>
              <a:tr h="1318898">
                <a:tc>
                  <a:txBody>
                    <a:bodyPr/>
                    <a:lstStyle/>
                    <a:p>
                      <a:pPr marL="18415" algn="ctr">
                        <a:lnSpc>
                          <a:spcPct val="107000"/>
                        </a:lnSpc>
                        <a:spcAft>
                          <a:spcPts val="0"/>
                        </a:spcAft>
                      </a:pPr>
                      <a:r>
                        <a:rPr lang="en-GB" sz="1200" dirty="0">
                          <a:effectLst/>
                        </a:rPr>
                        <a:t>Year 1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a:lnSpc>
                          <a:spcPct val="107000"/>
                        </a:lnSpc>
                        <a:spcAft>
                          <a:spcPts val="0"/>
                        </a:spcAft>
                      </a:pPr>
                      <a:r>
                        <a:rPr lang="en-GB" sz="1200" dirty="0" smtClean="0">
                          <a:effectLst/>
                        </a:rPr>
                        <a:t>Alliterative list poems</a:t>
                      </a:r>
                    </a:p>
                    <a:p>
                      <a:pPr>
                        <a:lnSpc>
                          <a:spcPct val="107000"/>
                        </a:lnSpc>
                        <a:spcAft>
                          <a:spcPts val="0"/>
                        </a:spcAft>
                      </a:pPr>
                      <a:r>
                        <a:rPr lang="en-GB" sz="1200" dirty="0" smtClean="0">
                          <a:effectLst/>
                        </a:rPr>
                        <a:t>Simple riddles</a:t>
                      </a:r>
                    </a:p>
                    <a:p>
                      <a:pPr>
                        <a:lnSpc>
                          <a:spcPct val="107000"/>
                        </a:lnSpc>
                        <a:spcAft>
                          <a:spcPts val="0"/>
                        </a:spcAft>
                      </a:pPr>
                      <a:r>
                        <a:rPr lang="en-GB" sz="1200" dirty="0" smtClean="0">
                          <a:effectLst/>
                        </a:rPr>
                        <a:t>Innovate a well-known </a:t>
                      </a:r>
                      <a:endParaRPr lang="en-GB" sz="1200" dirty="0">
                        <a:effectLst/>
                      </a:endParaRPr>
                    </a:p>
                    <a:p>
                      <a:pPr>
                        <a:lnSpc>
                          <a:spcPct val="107000"/>
                        </a:lnSpc>
                        <a:spcAft>
                          <a:spcPts val="0"/>
                        </a:spcAft>
                      </a:pPr>
                      <a:r>
                        <a:rPr lang="en-GB" sz="1200" dirty="0">
                          <a:effectLst/>
                        </a:rPr>
                        <a:t>Performance </a:t>
                      </a:r>
                      <a:r>
                        <a:rPr lang="en-GB" sz="1200" dirty="0" smtClean="0">
                          <a:effectLst/>
                        </a:rPr>
                        <a:t>poetry</a:t>
                      </a:r>
                      <a:endParaRPr lang="en-GB" sz="1200" dirty="0">
                        <a:effectLst/>
                      </a:endParaRPr>
                    </a:p>
                    <a:p>
                      <a:pPr>
                        <a:lnSpc>
                          <a:spcPct val="107000"/>
                        </a:lnSpc>
                        <a:spcAft>
                          <a:spcPts val="0"/>
                        </a:spcAft>
                      </a:pPr>
                      <a:r>
                        <a:rPr lang="en-GB" sz="1200" dirty="0" smtClean="0">
                          <a:effectLst/>
                        </a:rPr>
                        <a:t>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tc>
                <a:tc>
                  <a:txBody>
                    <a:bodyPr/>
                    <a:lstStyle/>
                    <a:p>
                      <a:r>
                        <a:rPr lang="en-GB" sz="1200" kern="1200" dirty="0" smtClean="0">
                          <a:solidFill>
                            <a:schemeClr val="dk1"/>
                          </a:solidFill>
                          <a:effectLst/>
                          <a:latin typeface="+mn-lt"/>
                          <a:ea typeface="+mn-ea"/>
                          <a:cs typeface="+mn-cs"/>
                        </a:rPr>
                        <a:t> NC </a:t>
                      </a:r>
                    </a:p>
                    <a:p>
                      <a:r>
                        <a:rPr lang="en-GB" sz="1200" kern="1200" dirty="0" smtClean="0">
                          <a:solidFill>
                            <a:schemeClr val="dk1"/>
                          </a:solidFill>
                          <a:effectLst/>
                          <a:latin typeface="+mn-lt"/>
                          <a:ea typeface="+mn-ea"/>
                          <a:cs typeface="+mn-cs"/>
                        </a:rPr>
                        <a:t>“Pupils should be taught to write by saying it out loud before writing it” </a:t>
                      </a:r>
                    </a:p>
                    <a:p>
                      <a:pPr lvl="0"/>
                      <a:r>
                        <a:rPr lang="en-GB" sz="1200" kern="1200" dirty="0" smtClean="0">
                          <a:solidFill>
                            <a:schemeClr val="dk1"/>
                          </a:solidFill>
                          <a:effectLst/>
                          <a:latin typeface="+mn-lt"/>
                          <a:ea typeface="+mn-ea"/>
                          <a:cs typeface="+mn-cs"/>
                        </a:rPr>
                        <a:t> “Pupils should be taught to write by saying out loud what they are going to write about.”</a:t>
                      </a:r>
                    </a:p>
                    <a:p>
                      <a:pPr lvl="0"/>
                      <a:r>
                        <a:rPr lang="en-GB" sz="1200" kern="1200" dirty="0" smtClean="0">
                          <a:solidFill>
                            <a:schemeClr val="dk1"/>
                          </a:solidFill>
                          <a:effectLst/>
                          <a:latin typeface="+mn-lt"/>
                          <a:ea typeface="+mn-ea"/>
                          <a:cs typeface="+mn-cs"/>
                        </a:rPr>
                        <a:t>“Discuss what they have written with the teachers and others” </a:t>
                      </a:r>
                    </a:p>
                    <a:p>
                      <a:pPr lvl="0"/>
                      <a:r>
                        <a:rPr lang="en-GB" sz="1200" kern="1200" dirty="0" smtClean="0">
                          <a:solidFill>
                            <a:schemeClr val="dk1"/>
                          </a:solidFill>
                          <a:effectLst/>
                          <a:latin typeface="+mn-lt"/>
                          <a:ea typeface="+mn-ea"/>
                          <a:cs typeface="+mn-cs"/>
                        </a:rPr>
                        <a:t>“Sequencing sentences and re-reading it to check it makes sense”</a:t>
                      </a:r>
                    </a:p>
                    <a:p>
                      <a:pPr lvl="0"/>
                      <a:r>
                        <a:rPr lang="en-GB" sz="1200" kern="1200" dirty="0" smtClean="0">
                          <a:solidFill>
                            <a:schemeClr val="dk1"/>
                          </a:solidFill>
                          <a:effectLst/>
                          <a:latin typeface="+mn-lt"/>
                          <a:ea typeface="+mn-ea"/>
                          <a:cs typeface="+mn-cs"/>
                        </a:rPr>
                        <a:t>“Pupils should understand through demonstration the skills and processes essential to their writing; that is thinking aloud as they collect ideas, drafting and re-reading to check their meaning is clear”</a:t>
                      </a:r>
                    </a:p>
                  </a:txBody>
                  <a:tcPr marL="47784" marR="53142" marT="447" marB="0"/>
                </a:tc>
                <a:extLst>
                  <a:ext uri="{0D108BD9-81ED-4DB2-BD59-A6C34878D82A}">
                    <a16:rowId xmlns:a16="http://schemas.microsoft.com/office/drawing/2014/main" val="1965586277"/>
                  </a:ext>
                </a:extLst>
              </a:tr>
              <a:tr h="1712284">
                <a:tc>
                  <a:txBody>
                    <a:bodyPr/>
                    <a:lstStyle/>
                    <a:p>
                      <a:pPr marL="18415" algn="ctr">
                        <a:lnSpc>
                          <a:spcPct val="107000"/>
                        </a:lnSpc>
                        <a:spcAft>
                          <a:spcPts val="0"/>
                        </a:spcAft>
                      </a:pPr>
                      <a:r>
                        <a:rPr lang="en-GB" sz="1200">
                          <a:effectLst/>
                        </a:rPr>
                        <a:t>Year 2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a:lnSpc>
                          <a:spcPct val="107000"/>
                        </a:lnSpc>
                        <a:spcAft>
                          <a:spcPts val="0"/>
                        </a:spcAft>
                      </a:pPr>
                      <a:r>
                        <a:rPr lang="en-GB" sz="1200" dirty="0" smtClean="0">
                          <a:effectLst/>
                        </a:rPr>
                        <a:t>Acrostic poems</a:t>
                      </a:r>
                    </a:p>
                    <a:p>
                      <a:pPr>
                        <a:lnSpc>
                          <a:spcPct val="107000"/>
                        </a:lnSpc>
                        <a:spcAft>
                          <a:spcPts val="0"/>
                        </a:spcAft>
                      </a:pPr>
                      <a:r>
                        <a:rPr lang="en-GB" sz="120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Quatrain</a:t>
                      </a: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AABB or ABAB</a:t>
                      </a:r>
                    </a:p>
                    <a:p>
                      <a:pPr>
                        <a:lnSpc>
                          <a:spcPct val="107000"/>
                        </a:lnSpc>
                        <a:spcAft>
                          <a:spcPts val="0"/>
                        </a:spcAft>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Shape poem</a:t>
                      </a:r>
                    </a:p>
                    <a:p>
                      <a:pPr>
                        <a:lnSpc>
                          <a:spcPct val="107000"/>
                        </a:lnSpc>
                        <a:spcAft>
                          <a:spcPts val="0"/>
                        </a:spcAft>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Performance poetry</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tc>
                <a:tc>
                  <a:txBody>
                    <a:bodyPr/>
                    <a:lstStyle/>
                    <a:p>
                      <a:r>
                        <a:rPr lang="en-GB" sz="1200" kern="1200" dirty="0" smtClean="0">
                          <a:solidFill>
                            <a:schemeClr val="dk1"/>
                          </a:solidFill>
                          <a:effectLst/>
                          <a:latin typeface="+mn-lt"/>
                          <a:ea typeface="+mn-ea"/>
                          <a:cs typeface="+mn-cs"/>
                        </a:rPr>
                        <a:t>NC </a:t>
                      </a:r>
                    </a:p>
                    <a:p>
                      <a:r>
                        <a:rPr lang="en-GB" sz="1200" kern="1200" dirty="0" smtClean="0">
                          <a:solidFill>
                            <a:schemeClr val="dk1"/>
                          </a:solidFill>
                          <a:effectLst/>
                          <a:latin typeface="+mn-lt"/>
                          <a:ea typeface="+mn-ea"/>
                          <a:cs typeface="+mn-cs"/>
                        </a:rPr>
                        <a:t>“Develop positive attitudes and stamina by:</a:t>
                      </a:r>
                    </a:p>
                    <a:p>
                      <a:pPr lvl="0"/>
                      <a:r>
                        <a:rPr lang="en-GB" sz="1200" kern="1200" dirty="0" smtClean="0">
                          <a:solidFill>
                            <a:schemeClr val="dk1"/>
                          </a:solidFill>
                          <a:effectLst/>
                          <a:latin typeface="+mn-lt"/>
                          <a:ea typeface="+mn-ea"/>
                          <a:cs typeface="+mn-cs"/>
                        </a:rPr>
                        <a:t>Writing narratives about personal experiences and those of others (fictional)</a:t>
                      </a:r>
                    </a:p>
                    <a:p>
                      <a:pPr lvl="0"/>
                      <a:r>
                        <a:rPr lang="en-GB" sz="1200" kern="1200" dirty="0" smtClean="0">
                          <a:solidFill>
                            <a:schemeClr val="dk1"/>
                          </a:solidFill>
                          <a:effectLst/>
                          <a:latin typeface="+mn-lt"/>
                          <a:ea typeface="+mn-ea"/>
                          <a:cs typeface="+mn-cs"/>
                        </a:rPr>
                        <a:t>Planning or saying out loud what they are going to write about</a:t>
                      </a:r>
                    </a:p>
                    <a:p>
                      <a:pPr lvl="0"/>
                      <a:r>
                        <a:rPr lang="en-GB" sz="1200" kern="1200" dirty="0" smtClean="0">
                          <a:solidFill>
                            <a:schemeClr val="dk1"/>
                          </a:solidFill>
                          <a:effectLst/>
                          <a:latin typeface="+mn-lt"/>
                          <a:ea typeface="+mn-ea"/>
                          <a:cs typeface="+mn-cs"/>
                        </a:rPr>
                        <a:t>Write ideas and key vocabulary then write sentence by sentence</a:t>
                      </a:r>
                    </a:p>
                    <a:p>
                      <a:pPr lvl="0"/>
                      <a:r>
                        <a:rPr lang="en-GB" sz="1200" kern="1200" dirty="0" smtClean="0">
                          <a:solidFill>
                            <a:schemeClr val="dk1"/>
                          </a:solidFill>
                          <a:effectLst/>
                          <a:latin typeface="+mn-lt"/>
                          <a:ea typeface="+mn-ea"/>
                          <a:cs typeface="+mn-cs"/>
                        </a:rPr>
                        <a:t>Evaluate with teachers and others</a:t>
                      </a:r>
                    </a:p>
                    <a:p>
                      <a:pPr lvl="0"/>
                      <a:r>
                        <a:rPr lang="en-GB" sz="1200" kern="1200" dirty="0" smtClean="0">
                          <a:solidFill>
                            <a:schemeClr val="dk1"/>
                          </a:solidFill>
                          <a:effectLst/>
                          <a:latin typeface="+mn-lt"/>
                          <a:ea typeface="+mn-ea"/>
                          <a:cs typeface="+mn-cs"/>
                        </a:rPr>
                        <a:t>Re-read to check their work makes sense and read aloud with appropriate intonation to make the meaning clear.”  </a:t>
                      </a:r>
                    </a:p>
                  </a:txBody>
                  <a:tcPr marL="47784" marR="53142" marT="447" marB="0"/>
                </a:tc>
                <a:extLst>
                  <a:ext uri="{0D108BD9-81ED-4DB2-BD59-A6C34878D82A}">
                    <a16:rowId xmlns:a16="http://schemas.microsoft.com/office/drawing/2014/main" val="1585606328"/>
                  </a:ext>
                </a:extLst>
              </a:tr>
              <a:tr h="2155150">
                <a:tc>
                  <a:txBody>
                    <a:bodyPr/>
                    <a:lstStyle/>
                    <a:p>
                      <a:pPr marL="18415" algn="ctr">
                        <a:lnSpc>
                          <a:spcPct val="107000"/>
                        </a:lnSpc>
                        <a:spcAft>
                          <a:spcPts val="0"/>
                        </a:spcAft>
                      </a:pPr>
                      <a:r>
                        <a:rPr lang="en-GB" sz="1200" dirty="0">
                          <a:effectLst/>
                        </a:rPr>
                        <a:t>Year 3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a:lnSpc>
                          <a:spcPct val="107000"/>
                        </a:lnSpc>
                        <a:spcAft>
                          <a:spcPts val="0"/>
                        </a:spcAft>
                      </a:pPr>
                      <a:r>
                        <a:rPr lang="en-GB" sz="1200" dirty="0" smtClean="0">
                          <a:effectLst/>
                        </a:rPr>
                        <a:t>Narrative with rhyme</a:t>
                      </a:r>
                    </a:p>
                    <a:p>
                      <a:pPr>
                        <a:lnSpc>
                          <a:spcPct val="107000"/>
                        </a:lnSpc>
                        <a:spcAft>
                          <a:spcPts val="0"/>
                        </a:spcAft>
                      </a:pPr>
                      <a:r>
                        <a:rPr lang="en-GB" sz="120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Question</a:t>
                      </a: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and answer poems</a:t>
                      </a:r>
                    </a:p>
                    <a:p>
                      <a:pPr>
                        <a:lnSpc>
                          <a:spcPct val="107000"/>
                        </a:lnSpc>
                        <a:spcAft>
                          <a:spcPts val="0"/>
                        </a:spcAft>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Haiku and </a:t>
                      </a:r>
                      <a:r>
                        <a:rPr lang="en-GB" sz="1200" baseline="0" dirty="0" err="1"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Tankas</a:t>
                      </a:r>
                      <a:endPar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Performance poetry</a:t>
                      </a:r>
                    </a:p>
                  </a:txBody>
                  <a:tcPr marL="67945" marR="88900" marT="0" marB="0"/>
                </a:tc>
                <a:tc>
                  <a:txBody>
                    <a:bodyPr/>
                    <a:lstStyle/>
                    <a:p>
                      <a:pPr marL="635">
                        <a:lnSpc>
                          <a:spcPct val="107000"/>
                        </a:lnSpc>
                        <a:spcAft>
                          <a:spcPts val="0"/>
                        </a:spcAft>
                      </a:pPr>
                      <a:r>
                        <a:rPr lang="en-GB" sz="1200" kern="1200" dirty="0" smtClean="0">
                          <a:solidFill>
                            <a:srgbClr val="000000"/>
                          </a:solidFill>
                          <a:effectLst/>
                          <a:latin typeface="+mn-lt"/>
                          <a:ea typeface="Calibri" panose="020F0502020204030204" pitchFamily="34" charset="0"/>
                          <a:cs typeface="Times New Roman" panose="02020603050405020304" pitchFamily="18" charset="0"/>
                        </a:rPr>
                        <a:t>NC</a:t>
                      </a:r>
                    </a:p>
                    <a:p>
                      <a:pPr lvl="0"/>
                      <a:r>
                        <a:rPr lang="en-GB" sz="1200" kern="1200" dirty="0" smtClean="0">
                          <a:solidFill>
                            <a:schemeClr val="dk1"/>
                          </a:solidFill>
                          <a:effectLst/>
                          <a:latin typeface="+mn-lt"/>
                          <a:ea typeface="+mn-ea"/>
                          <a:cs typeface="+mn-cs"/>
                        </a:rPr>
                        <a:t>“Pupils should be planning their writing – discussing writing similar to that which they are planning in order to understand and learn from its structure, vocabulary and grammar.”</a:t>
                      </a:r>
                    </a:p>
                    <a:p>
                      <a:pPr lvl="0"/>
                      <a:r>
                        <a:rPr lang="en-GB" sz="1200" kern="1200" dirty="0" smtClean="0">
                          <a:solidFill>
                            <a:schemeClr val="dk1"/>
                          </a:solidFill>
                          <a:effectLst/>
                          <a:latin typeface="+mn-lt"/>
                          <a:ea typeface="+mn-ea"/>
                          <a:cs typeface="+mn-cs"/>
                        </a:rPr>
                        <a:t>“Pupils should be drafting to organise , then writing”</a:t>
                      </a:r>
                    </a:p>
                    <a:p>
                      <a:pPr lvl="0"/>
                      <a:r>
                        <a:rPr lang="en-GB" sz="1200" kern="1200" dirty="0" smtClean="0">
                          <a:solidFill>
                            <a:schemeClr val="dk1"/>
                          </a:solidFill>
                          <a:effectLst/>
                          <a:latin typeface="+mn-lt"/>
                          <a:ea typeface="+mn-ea"/>
                          <a:cs typeface="+mn-cs"/>
                        </a:rPr>
                        <a:t>“Pupils should be evaluating and editing their own work as well as others and suggesting improvements”</a:t>
                      </a:r>
                    </a:p>
                    <a:p>
                      <a:pPr lvl="0"/>
                      <a:r>
                        <a:rPr lang="en-GB" sz="1200" kern="1200" dirty="0" smtClean="0">
                          <a:solidFill>
                            <a:schemeClr val="dk1"/>
                          </a:solidFill>
                          <a:effectLst/>
                          <a:latin typeface="+mn-lt"/>
                          <a:ea typeface="+mn-ea"/>
                          <a:cs typeface="+mn-cs"/>
                        </a:rPr>
                        <a:t>“They should be reading aloud their writing using appropriate intonation and controlling the tone and volume so that the meaning is clear”</a:t>
                      </a:r>
                    </a:p>
                    <a:p>
                      <a:pPr marL="635">
                        <a:lnSpc>
                          <a:spcPct val="107000"/>
                        </a:lnSpc>
                        <a:spcAft>
                          <a:spcPts val="0"/>
                        </a:spcAft>
                      </a:pP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tc>
                <a:extLst>
                  <a:ext uri="{0D108BD9-81ED-4DB2-BD59-A6C34878D82A}">
                    <a16:rowId xmlns:a16="http://schemas.microsoft.com/office/drawing/2014/main" val="673499025"/>
                  </a:ext>
                </a:extLst>
              </a:tr>
            </a:tbl>
          </a:graphicData>
        </a:graphic>
      </p:graphicFrame>
      <p:pic>
        <p:nvPicPr>
          <p:cNvPr id="4" name="Picture 3">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587382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21</a:t>
            </a:fld>
            <a:endParaRPr lang="en-US" noProof="0" dirty="0"/>
          </a:p>
        </p:txBody>
      </p:sp>
      <p:graphicFrame>
        <p:nvGraphicFramePr>
          <p:cNvPr id="10" name="Table 9"/>
          <p:cNvGraphicFramePr>
            <a:graphicFrameLocks noGrp="1"/>
          </p:cNvGraphicFramePr>
          <p:nvPr>
            <p:extLst>
              <p:ext uri="{D42A27DB-BD31-4B8C-83A1-F6EECF244321}">
                <p14:modId xmlns:p14="http://schemas.microsoft.com/office/powerpoint/2010/main" val="3924901224"/>
              </p:ext>
            </p:extLst>
          </p:nvPr>
        </p:nvGraphicFramePr>
        <p:xfrm>
          <a:off x="84221" y="31897"/>
          <a:ext cx="10912643" cy="6654801"/>
        </p:xfrm>
        <a:graphic>
          <a:graphicData uri="http://schemas.openxmlformats.org/drawingml/2006/table">
            <a:tbl>
              <a:tblPr firstRow="1" firstCol="1" bandRow="1">
                <a:tableStyleId>{5C22544A-7EE6-4342-B048-85BDC9FD1C3A}</a:tableStyleId>
              </a:tblPr>
              <a:tblGrid>
                <a:gridCol w="1524392">
                  <a:extLst>
                    <a:ext uri="{9D8B030D-6E8A-4147-A177-3AD203B41FA5}">
                      <a16:colId xmlns:a16="http://schemas.microsoft.com/office/drawing/2014/main" val="1527014592"/>
                    </a:ext>
                  </a:extLst>
                </a:gridCol>
                <a:gridCol w="4405600">
                  <a:extLst>
                    <a:ext uri="{9D8B030D-6E8A-4147-A177-3AD203B41FA5}">
                      <a16:colId xmlns:a16="http://schemas.microsoft.com/office/drawing/2014/main" val="2299728312"/>
                    </a:ext>
                  </a:extLst>
                </a:gridCol>
                <a:gridCol w="4982651">
                  <a:extLst>
                    <a:ext uri="{9D8B030D-6E8A-4147-A177-3AD203B41FA5}">
                      <a16:colId xmlns:a16="http://schemas.microsoft.com/office/drawing/2014/main" val="3608198661"/>
                    </a:ext>
                  </a:extLst>
                </a:gridCol>
              </a:tblGrid>
              <a:tr h="348001">
                <a:tc>
                  <a:txBody>
                    <a:bodyPr/>
                    <a:lstStyle/>
                    <a:p>
                      <a:pPr marL="19685" algn="ctr">
                        <a:lnSpc>
                          <a:spcPct val="107000"/>
                        </a:lnSpc>
                        <a:spcAft>
                          <a:spcPts val="0"/>
                        </a:spcAft>
                      </a:pPr>
                      <a:r>
                        <a:rPr lang="en-GB" sz="1200" dirty="0">
                          <a:effectLst/>
                        </a:rPr>
                        <a:t>Year Group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20955" algn="ctr">
                        <a:lnSpc>
                          <a:spcPct val="107000"/>
                        </a:lnSpc>
                        <a:spcAft>
                          <a:spcPts val="0"/>
                        </a:spcAft>
                      </a:pPr>
                      <a:r>
                        <a:rPr lang="en-GB" sz="1200">
                          <a:effectLst/>
                        </a:rPr>
                        <a:t>Poetry Styles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20955" algn="ctr">
                        <a:lnSpc>
                          <a:spcPct val="107000"/>
                        </a:lnSpc>
                        <a:spcAft>
                          <a:spcPts val="0"/>
                        </a:spcAft>
                      </a:pPr>
                      <a:r>
                        <a:rPr lang="en-GB" sz="1200" dirty="0" smtClean="0">
                          <a:effectLst/>
                        </a:rPr>
                        <a:t>NC links:</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extLst>
                  <a:ext uri="{0D108BD9-81ED-4DB2-BD59-A6C34878D82A}">
                    <a16:rowId xmlns:a16="http://schemas.microsoft.com/office/drawing/2014/main" val="883038828"/>
                  </a:ext>
                </a:extLst>
              </a:tr>
              <a:tr h="1914353">
                <a:tc>
                  <a:txBody>
                    <a:bodyPr/>
                    <a:lstStyle/>
                    <a:p>
                      <a:pPr marL="18415" algn="ctr">
                        <a:lnSpc>
                          <a:spcPct val="107000"/>
                        </a:lnSpc>
                        <a:spcAft>
                          <a:spcPts val="0"/>
                        </a:spcAft>
                      </a:pPr>
                      <a:r>
                        <a:rPr lang="en-GB" sz="1200" dirty="0">
                          <a:effectLst/>
                        </a:rPr>
                        <a:t>Year 4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a:lnSpc>
                          <a:spcPct val="107000"/>
                        </a:lnSpc>
                        <a:spcAft>
                          <a:spcPts val="0"/>
                        </a:spcAft>
                      </a:pPr>
                      <a:r>
                        <a:rPr lang="en-GB" sz="1000" dirty="0" smtClean="0">
                          <a:effectLst/>
                        </a:rPr>
                        <a:t>Limericks</a:t>
                      </a:r>
                    </a:p>
                    <a:p>
                      <a:pPr>
                        <a:lnSpc>
                          <a:spcPct val="107000"/>
                        </a:lnSpc>
                        <a:spcAft>
                          <a:spcPts val="0"/>
                        </a:spcAft>
                      </a:pPr>
                      <a:r>
                        <a:rPr lang="en-GB" sz="1000" dirty="0" smtClean="0">
                          <a:effectLst/>
                        </a:rPr>
                        <a:t>Monologue – one voice</a:t>
                      </a:r>
                    </a:p>
                    <a:p>
                      <a:pPr>
                        <a:lnSpc>
                          <a:spcPct val="107000"/>
                        </a:lnSpc>
                        <a:spcAft>
                          <a:spcPts val="0"/>
                        </a:spcAft>
                      </a:pPr>
                      <a:r>
                        <a:rPr lang="en-GB" sz="1000" dirty="0" smtClean="0">
                          <a:effectLst/>
                        </a:rPr>
                        <a:t>Metaphor poem</a:t>
                      </a:r>
                    </a:p>
                    <a:p>
                      <a:pPr>
                        <a:lnSpc>
                          <a:spcPct val="107000"/>
                        </a:lnSpc>
                        <a:spcAft>
                          <a:spcPts val="0"/>
                        </a:spcAft>
                      </a:pPr>
                      <a:r>
                        <a:rPr lang="en-GB" sz="1000" dirty="0" smtClean="0">
                          <a:effectLst/>
                        </a:rPr>
                        <a:t>Performance</a:t>
                      </a:r>
                      <a:r>
                        <a:rPr lang="en-GB" sz="1000" baseline="0" dirty="0" smtClean="0">
                          <a:effectLst/>
                        </a:rPr>
                        <a:t> poetry</a:t>
                      </a:r>
                      <a:endParaRPr lang="en-GB" sz="1000" dirty="0">
                        <a:effectLst/>
                      </a:endParaRPr>
                    </a:p>
                  </a:txBody>
                  <a:tcPr marL="67945" marR="88900" marT="0" marB="0"/>
                </a:tc>
                <a:tc>
                  <a:txBody>
                    <a:bodyPr/>
                    <a:lstStyle/>
                    <a:p>
                      <a:r>
                        <a:rPr lang="en-GB" sz="1000" kern="1200" dirty="0" smtClean="0">
                          <a:solidFill>
                            <a:srgbClr val="000000"/>
                          </a:solidFill>
                          <a:effectLst/>
                          <a:latin typeface="+mn-lt"/>
                          <a:ea typeface="Calibri" panose="020F0502020204030204" pitchFamily="34" charset="0"/>
                          <a:cs typeface="Times New Roman" panose="02020603050405020304" pitchFamily="18" charset="0"/>
                        </a:rPr>
                        <a:t>NC</a:t>
                      </a:r>
                    </a:p>
                    <a:p>
                      <a:pPr lvl="0"/>
                      <a:r>
                        <a:rPr lang="en-GB" sz="1000" kern="1200" dirty="0" smtClean="0">
                          <a:solidFill>
                            <a:schemeClr val="dk1"/>
                          </a:solidFill>
                          <a:effectLst/>
                          <a:latin typeface="+mn-lt"/>
                          <a:ea typeface="+mn-ea"/>
                          <a:cs typeface="+mn-cs"/>
                        </a:rPr>
                        <a:t>“Pupils should be planning their writing – discussing writing similar to that which they are planning in order to understand and learn from its structure, vocabulary and grammar.”</a:t>
                      </a:r>
                    </a:p>
                    <a:p>
                      <a:pPr lvl="0"/>
                      <a:r>
                        <a:rPr lang="en-GB" sz="1000" kern="1200" dirty="0" smtClean="0">
                          <a:solidFill>
                            <a:schemeClr val="dk1"/>
                          </a:solidFill>
                          <a:effectLst/>
                          <a:latin typeface="+mn-lt"/>
                          <a:ea typeface="+mn-ea"/>
                          <a:cs typeface="+mn-cs"/>
                        </a:rPr>
                        <a:t>“Pupils should be drafting to organise , then writing”</a:t>
                      </a:r>
                    </a:p>
                    <a:p>
                      <a:pPr lvl="0"/>
                      <a:r>
                        <a:rPr lang="en-GB" sz="1000" kern="1200" dirty="0" smtClean="0">
                          <a:solidFill>
                            <a:schemeClr val="dk1"/>
                          </a:solidFill>
                          <a:effectLst/>
                          <a:latin typeface="+mn-lt"/>
                          <a:ea typeface="+mn-ea"/>
                          <a:cs typeface="+mn-cs"/>
                        </a:rPr>
                        <a:t>“Pupils should be evaluating and editing their own work as well as others and suggesting improvements”</a:t>
                      </a:r>
                    </a:p>
                    <a:p>
                      <a:pPr lvl="0"/>
                      <a:r>
                        <a:rPr lang="en-GB" sz="1000" kern="1200" dirty="0" smtClean="0">
                          <a:solidFill>
                            <a:schemeClr val="dk1"/>
                          </a:solidFill>
                          <a:effectLst/>
                          <a:latin typeface="+mn-lt"/>
                          <a:ea typeface="+mn-ea"/>
                          <a:cs typeface="+mn-cs"/>
                        </a:rPr>
                        <a:t>“They should be reading aloud their writing using appropriate intonation and controlling the tone and volume so that the meaning is clear”</a:t>
                      </a:r>
                    </a:p>
                  </a:txBody>
                  <a:tcPr marL="67945" marR="88900" marT="0" marB="0"/>
                </a:tc>
                <a:extLst>
                  <a:ext uri="{0D108BD9-81ED-4DB2-BD59-A6C34878D82A}">
                    <a16:rowId xmlns:a16="http://schemas.microsoft.com/office/drawing/2014/main" val="2852609328"/>
                  </a:ext>
                </a:extLst>
              </a:tr>
              <a:tr h="2265183">
                <a:tc>
                  <a:txBody>
                    <a:bodyPr/>
                    <a:lstStyle/>
                    <a:p>
                      <a:pPr marL="18415" algn="ctr">
                        <a:lnSpc>
                          <a:spcPct val="107000"/>
                        </a:lnSpc>
                        <a:spcAft>
                          <a:spcPts val="0"/>
                        </a:spcAft>
                      </a:pPr>
                      <a:r>
                        <a:rPr lang="en-GB" sz="1200" dirty="0">
                          <a:effectLst/>
                        </a:rPr>
                        <a:t>Year 5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a:lnSpc>
                          <a:spcPct val="107000"/>
                        </a:lnSpc>
                        <a:spcAft>
                          <a:spcPts val="0"/>
                        </a:spcAft>
                      </a:pPr>
                      <a:r>
                        <a:rPr lang="en-GB" sz="1000" dirty="0" err="1" smtClean="0">
                          <a:effectLst/>
                        </a:rPr>
                        <a:t>Cinquain</a:t>
                      </a:r>
                      <a:endParaRPr lang="en-GB" sz="1000" dirty="0" smtClean="0">
                        <a:effectLst/>
                      </a:endParaRPr>
                    </a:p>
                    <a:p>
                      <a:pPr>
                        <a:lnSpc>
                          <a:spcPct val="107000"/>
                        </a:lnSpc>
                        <a:spcAft>
                          <a:spcPts val="0"/>
                        </a:spcAft>
                      </a:pPr>
                      <a:r>
                        <a:rPr lang="en-GB" sz="1000" dirty="0" smtClean="0">
                          <a:effectLst/>
                        </a:rPr>
                        <a:t>Simile and metaphor poem</a:t>
                      </a:r>
                    </a:p>
                    <a:p>
                      <a:pPr>
                        <a:lnSpc>
                          <a:spcPct val="107000"/>
                        </a:lnSpc>
                        <a:spcAft>
                          <a:spcPts val="0"/>
                        </a:spcAft>
                      </a:pPr>
                      <a:r>
                        <a:rPr lang="en-GB" sz="1000" dirty="0" smtClean="0">
                          <a:effectLst/>
                        </a:rPr>
                        <a:t>Personification poems</a:t>
                      </a:r>
                    </a:p>
                    <a:p>
                      <a:pPr>
                        <a:lnSpc>
                          <a:spcPct val="107000"/>
                        </a:lnSpc>
                        <a:spcAft>
                          <a:spcPts val="0"/>
                        </a:spcAft>
                      </a:pPr>
                      <a:r>
                        <a:rPr lang="en-GB" sz="1000" dirty="0" smtClean="0">
                          <a:effectLst/>
                        </a:rPr>
                        <a:t>Performance poetry</a:t>
                      </a:r>
                      <a:endParaRPr lang="en-GB" sz="1000" dirty="0">
                        <a:effectLst/>
                      </a:endParaRPr>
                    </a:p>
                    <a:p>
                      <a:pPr>
                        <a:lnSpc>
                          <a:spcPct val="107000"/>
                        </a:lnSpc>
                        <a:spcAft>
                          <a:spcPts val="0"/>
                        </a:spcAft>
                      </a:pPr>
                      <a:r>
                        <a:rPr lang="en-GB" sz="1000" dirty="0">
                          <a:effectLst/>
                        </a:rPr>
                        <a:t> </a:t>
                      </a:r>
                      <a:endParaRPr lang="en-GB" sz="1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tc>
                <a:tc>
                  <a:txBody>
                    <a:bodyPr/>
                    <a:lstStyle/>
                    <a:p>
                      <a:pPr algn="just">
                        <a:lnSpc>
                          <a:spcPct val="100000"/>
                        </a:lnSpc>
                        <a:spcAft>
                          <a:spcPts val="0"/>
                        </a:spcAft>
                      </a:pPr>
                      <a:r>
                        <a:rPr lang="en-GB" sz="1200" dirty="0" smtClean="0">
                          <a:solidFill>
                            <a:srgbClr val="000000"/>
                          </a:solidFill>
                          <a:effectLst/>
                          <a:latin typeface="+mn-lt"/>
                          <a:ea typeface="Calibri" panose="020F0502020204030204" pitchFamily="34" charset="0"/>
                          <a:cs typeface="Times New Roman" panose="02020603050405020304" pitchFamily="18" charset="0"/>
                        </a:rPr>
                        <a:t>NC:</a:t>
                      </a:r>
                    </a:p>
                    <a:p>
                      <a:pPr lvl="0"/>
                      <a:r>
                        <a:rPr lang="en-GB" sz="1200" kern="1200" dirty="0" smtClean="0">
                          <a:solidFill>
                            <a:schemeClr val="dk1"/>
                          </a:solidFill>
                          <a:effectLst/>
                          <a:latin typeface="+mn-lt"/>
                          <a:ea typeface="+mn-ea"/>
                          <a:cs typeface="+mn-cs"/>
                        </a:rPr>
                        <a:t>“Pupils should be planning and identifying audience, noting and developing initial ideas through research.”</a:t>
                      </a:r>
                    </a:p>
                    <a:p>
                      <a:pPr lvl="0"/>
                      <a:r>
                        <a:rPr lang="en-GB" sz="1200" kern="1200" dirty="0" smtClean="0">
                          <a:solidFill>
                            <a:schemeClr val="dk1"/>
                          </a:solidFill>
                          <a:effectLst/>
                          <a:latin typeface="+mn-lt"/>
                          <a:ea typeface="+mn-ea"/>
                          <a:cs typeface="+mn-cs"/>
                        </a:rPr>
                        <a:t>“Pupils should be drafting to organise, selecting appropriate vocabulary and grammar.”</a:t>
                      </a:r>
                    </a:p>
                    <a:p>
                      <a:pPr lvl="0"/>
                      <a:r>
                        <a:rPr lang="en-GB" sz="1200" kern="1200" dirty="0" smtClean="0">
                          <a:solidFill>
                            <a:schemeClr val="dk1"/>
                          </a:solidFill>
                          <a:effectLst/>
                          <a:latin typeface="+mn-lt"/>
                          <a:ea typeface="+mn-ea"/>
                          <a:cs typeface="+mn-cs"/>
                        </a:rPr>
                        <a:t> “Pupils should be integrating dialogue, précising longer passages.”</a:t>
                      </a:r>
                    </a:p>
                    <a:p>
                      <a:pPr lvl="0"/>
                      <a:r>
                        <a:rPr lang="en-GB" sz="1200" kern="1200" dirty="0" smtClean="0">
                          <a:solidFill>
                            <a:schemeClr val="dk1"/>
                          </a:solidFill>
                          <a:effectLst/>
                          <a:latin typeface="+mn-lt"/>
                          <a:ea typeface="+mn-ea"/>
                          <a:cs typeface="+mn-cs"/>
                        </a:rPr>
                        <a:t>“Pupils should be evaluating and editing the effectiveness of their own and others’ writing.”</a:t>
                      </a:r>
                    </a:p>
                    <a:p>
                      <a:pPr lvl="0"/>
                      <a:r>
                        <a:rPr lang="en-GB" sz="1200" kern="1200" dirty="0" smtClean="0">
                          <a:solidFill>
                            <a:schemeClr val="dk1"/>
                          </a:solidFill>
                          <a:effectLst/>
                          <a:latin typeface="+mn-lt"/>
                          <a:ea typeface="+mn-ea"/>
                          <a:cs typeface="+mn-cs"/>
                        </a:rPr>
                        <a:t>“They should be performing their own compositions, suing appropriate intonation, volume and movement so that the meaning is clear.”</a:t>
                      </a:r>
                    </a:p>
                  </a:txBody>
                  <a:tcPr marL="60390" marR="67162" marT="564" marB="0"/>
                </a:tc>
                <a:extLst>
                  <a:ext uri="{0D108BD9-81ED-4DB2-BD59-A6C34878D82A}">
                    <a16:rowId xmlns:a16="http://schemas.microsoft.com/office/drawing/2014/main" val="3301847661"/>
                  </a:ext>
                </a:extLst>
              </a:tr>
              <a:tr h="2127264">
                <a:tc>
                  <a:txBody>
                    <a:bodyPr/>
                    <a:lstStyle/>
                    <a:p>
                      <a:pPr marL="48895" algn="ctr">
                        <a:lnSpc>
                          <a:spcPct val="107000"/>
                        </a:lnSpc>
                        <a:spcAft>
                          <a:spcPts val="0"/>
                        </a:spcAft>
                      </a:pPr>
                      <a:r>
                        <a:rPr lang="en-GB" sz="1200" dirty="0">
                          <a:effectLst/>
                        </a:rPr>
                        <a:t>Year 6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a:lnSpc>
                          <a:spcPct val="107000"/>
                        </a:lnSpc>
                        <a:spcAft>
                          <a:spcPts val="0"/>
                        </a:spcAft>
                      </a:pPr>
                      <a:r>
                        <a:rPr lang="en-GB" sz="1000" dirty="0" smtClean="0">
                          <a:effectLst/>
                        </a:rPr>
                        <a:t>Blank verse (classics) </a:t>
                      </a:r>
                    </a:p>
                    <a:p>
                      <a:pPr>
                        <a:lnSpc>
                          <a:spcPct val="107000"/>
                        </a:lnSpc>
                        <a:spcAft>
                          <a:spcPts val="0"/>
                        </a:spcAft>
                      </a:pPr>
                      <a:r>
                        <a:rPr lang="en-GB" sz="1000" dirty="0" smtClean="0">
                          <a:effectLst/>
                        </a:rPr>
                        <a:t>Sonnets (classic)</a:t>
                      </a:r>
                    </a:p>
                    <a:p>
                      <a:pPr>
                        <a:lnSpc>
                          <a:spcPct val="107000"/>
                        </a:lnSpc>
                        <a:spcAft>
                          <a:spcPts val="0"/>
                        </a:spcAft>
                      </a:pPr>
                      <a:r>
                        <a:rPr lang="en-GB" sz="1000" dirty="0" smtClean="0">
                          <a:effectLst/>
                        </a:rPr>
                        <a:t>Narrative/classic</a:t>
                      </a:r>
                    </a:p>
                    <a:p>
                      <a:pPr>
                        <a:lnSpc>
                          <a:spcPct val="107000"/>
                        </a:lnSpc>
                        <a:spcAft>
                          <a:spcPts val="0"/>
                        </a:spcAft>
                      </a:pPr>
                      <a:r>
                        <a:rPr lang="en-GB" sz="1000" dirty="0" smtClean="0">
                          <a:effectLst/>
                        </a:rPr>
                        <a:t>Performance</a:t>
                      </a:r>
                      <a:r>
                        <a:rPr lang="en-GB" sz="1000" baseline="0" dirty="0" smtClean="0">
                          <a:effectLst/>
                        </a:rPr>
                        <a:t> poetry</a:t>
                      </a:r>
                      <a:endParaRPr lang="en-GB" sz="1000" dirty="0">
                        <a:effectLst/>
                      </a:endParaRPr>
                    </a:p>
                  </a:txBody>
                  <a:tcPr marL="67945" marR="88900" marT="0" marB="0"/>
                </a:tc>
                <a:tc>
                  <a:txBody>
                    <a:bodyPr/>
                    <a:lstStyle/>
                    <a:p>
                      <a:pPr algn="just">
                        <a:lnSpc>
                          <a:spcPct val="99000"/>
                        </a:lnSpc>
                        <a:spcAft>
                          <a:spcPts val="10"/>
                        </a:spcAft>
                      </a:pPr>
                      <a:r>
                        <a:rPr lang="en-GB" sz="1200" dirty="0" smtClean="0">
                          <a:effectLst/>
                          <a:latin typeface="+mn-lt"/>
                        </a:rPr>
                        <a:t>NC:</a:t>
                      </a:r>
                    </a:p>
                    <a:p>
                      <a:pPr lvl="0"/>
                      <a:r>
                        <a:rPr lang="en-GB" sz="1200" kern="1200" dirty="0" smtClean="0">
                          <a:solidFill>
                            <a:schemeClr val="dk1"/>
                          </a:solidFill>
                          <a:effectLst/>
                          <a:latin typeface="+mn-lt"/>
                          <a:ea typeface="+mn-ea"/>
                          <a:cs typeface="+mn-cs"/>
                        </a:rPr>
                        <a:t>“Pupils should be planning and identifying audience, noting and developing initial ideas through research.”</a:t>
                      </a:r>
                    </a:p>
                    <a:p>
                      <a:pPr lvl="0"/>
                      <a:r>
                        <a:rPr lang="en-GB" sz="1200" kern="1200" dirty="0" smtClean="0">
                          <a:solidFill>
                            <a:schemeClr val="dk1"/>
                          </a:solidFill>
                          <a:effectLst/>
                          <a:latin typeface="+mn-lt"/>
                          <a:ea typeface="+mn-ea"/>
                          <a:cs typeface="+mn-cs"/>
                        </a:rPr>
                        <a:t>“Pupils should be drafting to organise, selecting appropriate vocabulary and grammar.”</a:t>
                      </a:r>
                    </a:p>
                    <a:p>
                      <a:pPr lvl="0"/>
                      <a:r>
                        <a:rPr lang="en-GB" sz="1200" kern="1200" dirty="0" smtClean="0">
                          <a:solidFill>
                            <a:schemeClr val="dk1"/>
                          </a:solidFill>
                          <a:effectLst/>
                          <a:latin typeface="+mn-lt"/>
                          <a:ea typeface="+mn-ea"/>
                          <a:cs typeface="+mn-cs"/>
                        </a:rPr>
                        <a:t> “Pupils should be integrating dialogue, précising longer passages.”</a:t>
                      </a:r>
                    </a:p>
                    <a:p>
                      <a:pPr lvl="0"/>
                      <a:r>
                        <a:rPr lang="en-GB" sz="1200" kern="1200" dirty="0" smtClean="0">
                          <a:solidFill>
                            <a:schemeClr val="dk1"/>
                          </a:solidFill>
                          <a:effectLst/>
                          <a:latin typeface="+mn-lt"/>
                          <a:ea typeface="+mn-ea"/>
                          <a:cs typeface="+mn-cs"/>
                        </a:rPr>
                        <a:t>“Pupils should be evaluating and editing the effectiveness of their own and others’ writing.”</a:t>
                      </a:r>
                    </a:p>
                    <a:p>
                      <a:pPr lvl="0"/>
                      <a:r>
                        <a:rPr lang="en-GB" sz="1200" kern="1200" dirty="0" smtClean="0">
                          <a:solidFill>
                            <a:schemeClr val="dk1"/>
                          </a:solidFill>
                          <a:effectLst/>
                          <a:latin typeface="+mn-lt"/>
                          <a:ea typeface="+mn-ea"/>
                          <a:cs typeface="+mn-cs"/>
                        </a:rPr>
                        <a:t>“They should be performing their own compositions, suing appropriate intonation, volume and movement so that the meaning is clear.”</a:t>
                      </a:r>
                    </a:p>
                  </a:txBody>
                  <a:tcPr marL="60390" marR="67162" marT="564" marB="0"/>
                </a:tc>
                <a:extLst>
                  <a:ext uri="{0D108BD9-81ED-4DB2-BD59-A6C34878D82A}">
                    <a16:rowId xmlns:a16="http://schemas.microsoft.com/office/drawing/2014/main" val="642502253"/>
                  </a:ext>
                </a:extLst>
              </a:tr>
            </a:tbl>
          </a:graphicData>
        </a:graphic>
      </p:graphicFrame>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6" name="Picture 5">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9708167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A title statement explaining what is to be achieved</a:t>
            </a:r>
          </a:p>
          <a:p>
            <a:r>
              <a:rPr lang="en-GB" dirty="0" smtClean="0"/>
              <a:t>A list of equipment or materials</a:t>
            </a:r>
          </a:p>
          <a:p>
            <a:r>
              <a:rPr lang="en-GB" dirty="0" smtClean="0"/>
              <a:t>Sequenced, chronological steps</a:t>
            </a:r>
          </a:p>
          <a:p>
            <a:r>
              <a:rPr lang="en-GB" dirty="0" smtClean="0"/>
              <a:t>Diagrams or illustrations</a:t>
            </a:r>
          </a:p>
          <a:p>
            <a:r>
              <a:rPr lang="en-GB" dirty="0" smtClean="0"/>
              <a:t>Present tense</a:t>
            </a:r>
          </a:p>
          <a:p>
            <a:r>
              <a:rPr lang="en-GB" dirty="0" smtClean="0"/>
              <a:t>Imperative verbs </a:t>
            </a:r>
          </a:p>
          <a:p>
            <a:r>
              <a:rPr lang="en-GB" dirty="0" smtClean="0"/>
              <a:t>Detailed information – prepositions, quantifiers, and precise vocabulary.</a:t>
            </a:r>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a:xfrm>
            <a:off x="520493" y="1376932"/>
            <a:ext cx="10428244" cy="608895"/>
          </a:xfrm>
        </p:spPr>
        <p:txBody>
          <a:bodyPr/>
          <a:lstStyle/>
          <a:p>
            <a:r>
              <a:rPr lang="en-GB" dirty="0" smtClean="0"/>
              <a:t>Purpose – Letters have many purposes, but common purposes are: to keep in touch, to introduce yourself, to influence opinion, to complain or to provide information. </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22</a:t>
            </a:fld>
            <a:endParaRPr lang="en-US" noProof="0" dirty="0"/>
          </a:p>
        </p:txBody>
      </p:sp>
      <p:sp>
        <p:nvSpPr>
          <p:cNvPr id="9" name="Title 8"/>
          <p:cNvSpPr>
            <a:spLocks noGrp="1"/>
          </p:cNvSpPr>
          <p:nvPr>
            <p:ph type="title"/>
          </p:nvPr>
        </p:nvSpPr>
        <p:spPr/>
        <p:txBody>
          <a:bodyPr/>
          <a:lstStyle/>
          <a:p>
            <a:r>
              <a:rPr lang="en-GB" dirty="0" smtClean="0"/>
              <a:t>Letters (informal/formal)</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2572821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3214747576"/>
              </p:ext>
            </p:extLst>
          </p:nvPr>
        </p:nvGraphicFramePr>
        <p:xfrm>
          <a:off x="295910" y="609290"/>
          <a:ext cx="10496416" cy="4280692"/>
        </p:xfrm>
        <a:graphic>
          <a:graphicData uri="http://schemas.openxmlformats.org/drawingml/2006/table">
            <a:tbl>
              <a:tblPr firstRow="1" firstCol="1" bandRow="1">
                <a:tableStyleId>{5C22544A-7EE6-4342-B048-85BDC9FD1C3A}</a:tableStyleId>
              </a:tblPr>
              <a:tblGrid>
                <a:gridCol w="1466249">
                  <a:extLst>
                    <a:ext uri="{9D8B030D-6E8A-4147-A177-3AD203B41FA5}">
                      <a16:colId xmlns:a16="http://schemas.microsoft.com/office/drawing/2014/main" val="768698584"/>
                    </a:ext>
                  </a:extLst>
                </a:gridCol>
                <a:gridCol w="4237562">
                  <a:extLst>
                    <a:ext uri="{9D8B030D-6E8A-4147-A177-3AD203B41FA5}">
                      <a16:colId xmlns:a16="http://schemas.microsoft.com/office/drawing/2014/main" val="841125289"/>
                    </a:ext>
                  </a:extLst>
                </a:gridCol>
                <a:gridCol w="4792605">
                  <a:extLst>
                    <a:ext uri="{9D8B030D-6E8A-4147-A177-3AD203B41FA5}">
                      <a16:colId xmlns:a16="http://schemas.microsoft.com/office/drawing/2014/main" val="2464093376"/>
                    </a:ext>
                  </a:extLst>
                </a:gridCol>
              </a:tblGrid>
              <a:tr h="219924">
                <a:tc>
                  <a:txBody>
                    <a:bodyPr/>
                    <a:lstStyle/>
                    <a:p>
                      <a:pPr marL="19685" algn="ctr">
                        <a:lnSpc>
                          <a:spcPct val="107000"/>
                        </a:lnSpc>
                        <a:spcAft>
                          <a:spcPts val="0"/>
                        </a:spcAft>
                      </a:pPr>
                      <a:r>
                        <a:rPr lang="en-GB" sz="1200" dirty="0">
                          <a:effectLst/>
                        </a:rPr>
                        <a:t>Year Group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20955" algn="ctr">
                        <a:lnSpc>
                          <a:spcPct val="107000"/>
                        </a:lnSpc>
                        <a:spcAft>
                          <a:spcPts val="0"/>
                        </a:spcAft>
                      </a:pPr>
                      <a:r>
                        <a:rPr lang="en-GB" sz="1200" dirty="0" smtClean="0">
                          <a:effectLst/>
                        </a:rPr>
                        <a:t>Progression in Skills</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20955" algn="ctr">
                        <a:lnSpc>
                          <a:spcPct val="107000"/>
                        </a:lnSpc>
                        <a:spcAft>
                          <a:spcPts val="0"/>
                        </a:spcAft>
                      </a:pPr>
                      <a:r>
                        <a:rPr lang="en-GB" sz="1200" dirty="0" smtClean="0">
                          <a:solidFill>
                            <a:schemeClr val="lt1"/>
                          </a:solidFill>
                          <a:effectLst/>
                          <a:latin typeface="+mn-lt"/>
                          <a:ea typeface="+mn-ea"/>
                          <a:cs typeface="+mn-cs"/>
                        </a:rPr>
                        <a:t>NC</a:t>
                      </a:r>
                      <a:r>
                        <a:rPr lang="en-GB" sz="1200" baseline="0" dirty="0" smtClean="0">
                          <a:solidFill>
                            <a:schemeClr val="lt1"/>
                          </a:solidFill>
                          <a:effectLst/>
                          <a:latin typeface="+mn-lt"/>
                          <a:ea typeface="+mn-ea"/>
                          <a:cs typeface="+mn-cs"/>
                        </a:rPr>
                        <a:t> links:</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extLst>
                  <a:ext uri="{0D108BD9-81ED-4DB2-BD59-A6C34878D82A}">
                    <a16:rowId xmlns:a16="http://schemas.microsoft.com/office/drawing/2014/main" val="4226368180"/>
                  </a:ext>
                </a:extLst>
              </a:tr>
              <a:tr h="1712284">
                <a:tc>
                  <a:txBody>
                    <a:bodyPr/>
                    <a:lstStyle/>
                    <a:p>
                      <a:pPr marL="18415" algn="ctr">
                        <a:lnSpc>
                          <a:spcPct val="107000"/>
                        </a:lnSpc>
                        <a:spcAft>
                          <a:spcPts val="0"/>
                        </a:spcAft>
                      </a:pPr>
                      <a:r>
                        <a:rPr lang="en-GB" sz="1200" dirty="0">
                          <a:effectLst/>
                        </a:rPr>
                        <a:t>Year 2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171450" indent="-171450">
                        <a:lnSpc>
                          <a:spcPct val="107000"/>
                        </a:lnSpc>
                        <a:spcAft>
                          <a:spcPts val="0"/>
                        </a:spcAft>
                        <a:buFont typeface="Arial" panose="020B0604020202020204" pitchFamily="34" charset="0"/>
                        <a:buChar char="•"/>
                      </a:pPr>
                      <a:r>
                        <a:rPr lang="en-GB" sz="120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First person</a:t>
                      </a:r>
                    </a:p>
                    <a:p>
                      <a:pPr marL="171450" indent="-171450">
                        <a:lnSpc>
                          <a:spcPct val="107000"/>
                        </a:lnSpc>
                        <a:spcAft>
                          <a:spcPts val="0"/>
                        </a:spcAft>
                        <a:buFont typeface="Arial" panose="020B0604020202020204" pitchFamily="34" charset="0"/>
                        <a:buChar char="•"/>
                      </a:pPr>
                      <a:r>
                        <a:rPr lang="en-GB" sz="120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Senders address at the top right</a:t>
                      </a:r>
                    </a:p>
                    <a:p>
                      <a:pPr marL="171450" indent="-171450">
                        <a:lnSpc>
                          <a:spcPct val="107000"/>
                        </a:lnSpc>
                        <a:spcAft>
                          <a:spcPts val="0"/>
                        </a:spcAft>
                        <a:buFont typeface="Arial" panose="020B0604020202020204" pitchFamily="34" charset="0"/>
                        <a:buChar char="•"/>
                      </a:pPr>
                      <a:r>
                        <a:rPr lang="en-GB" sz="120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Use</a:t>
                      </a: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of proper nouns (names of people, places, things)</a:t>
                      </a:r>
                    </a:p>
                    <a:p>
                      <a:pPr marL="171450"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Informal ending e.g. best wishes etc.</a:t>
                      </a:r>
                    </a:p>
                    <a:p>
                      <a:pPr marL="171450"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Contracted form of words e.g. can’t, won’t etc.</a:t>
                      </a:r>
                    </a:p>
                    <a:p>
                      <a:pPr marL="171450"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Questions and exclamations</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tc>
                <a:tc>
                  <a:txBody>
                    <a:bodyPr/>
                    <a:lstStyle/>
                    <a:p>
                      <a:r>
                        <a:rPr lang="en-GB" sz="1200" kern="1200" dirty="0" smtClean="0">
                          <a:solidFill>
                            <a:schemeClr val="dk1"/>
                          </a:solidFill>
                          <a:effectLst/>
                          <a:latin typeface="+mn-lt"/>
                          <a:ea typeface="+mn-ea"/>
                          <a:cs typeface="+mn-cs"/>
                        </a:rPr>
                        <a:t>NC </a:t>
                      </a:r>
                    </a:p>
                    <a:p>
                      <a:r>
                        <a:rPr lang="en-GB" sz="1200" kern="1200" dirty="0" smtClean="0">
                          <a:solidFill>
                            <a:schemeClr val="dk1"/>
                          </a:solidFill>
                          <a:effectLst/>
                          <a:latin typeface="+mn-lt"/>
                          <a:ea typeface="+mn-ea"/>
                          <a:cs typeface="+mn-cs"/>
                        </a:rPr>
                        <a:t>“Develop positive attitudes and stamina by:</a:t>
                      </a:r>
                    </a:p>
                    <a:p>
                      <a:pPr lvl="0"/>
                      <a:r>
                        <a:rPr lang="en-GB" sz="1200" kern="1200" dirty="0" smtClean="0">
                          <a:solidFill>
                            <a:schemeClr val="dk1"/>
                          </a:solidFill>
                          <a:effectLst/>
                          <a:latin typeface="+mn-lt"/>
                          <a:ea typeface="+mn-ea"/>
                          <a:cs typeface="+mn-cs"/>
                        </a:rPr>
                        <a:t>Writing narratives about personal experiences and those of others (fictional)</a:t>
                      </a:r>
                    </a:p>
                    <a:p>
                      <a:pPr lvl="0"/>
                      <a:r>
                        <a:rPr lang="en-GB" sz="1200" kern="1200" dirty="0" smtClean="0">
                          <a:solidFill>
                            <a:schemeClr val="dk1"/>
                          </a:solidFill>
                          <a:effectLst/>
                          <a:latin typeface="+mn-lt"/>
                          <a:ea typeface="+mn-ea"/>
                          <a:cs typeface="+mn-cs"/>
                        </a:rPr>
                        <a:t>Planning or saying out loud what they are going to write about</a:t>
                      </a:r>
                    </a:p>
                    <a:p>
                      <a:pPr lvl="0"/>
                      <a:r>
                        <a:rPr lang="en-GB" sz="1200" kern="1200" dirty="0" smtClean="0">
                          <a:solidFill>
                            <a:schemeClr val="dk1"/>
                          </a:solidFill>
                          <a:effectLst/>
                          <a:latin typeface="+mn-lt"/>
                          <a:ea typeface="+mn-ea"/>
                          <a:cs typeface="+mn-cs"/>
                        </a:rPr>
                        <a:t>Write ideas and key vocabulary then write sentence by sentence</a:t>
                      </a:r>
                    </a:p>
                    <a:p>
                      <a:pPr lvl="0"/>
                      <a:r>
                        <a:rPr lang="en-GB" sz="1200" kern="1200" dirty="0" smtClean="0">
                          <a:solidFill>
                            <a:schemeClr val="dk1"/>
                          </a:solidFill>
                          <a:effectLst/>
                          <a:latin typeface="+mn-lt"/>
                          <a:ea typeface="+mn-ea"/>
                          <a:cs typeface="+mn-cs"/>
                        </a:rPr>
                        <a:t>Evaluate with teachers and others</a:t>
                      </a:r>
                    </a:p>
                    <a:p>
                      <a:pPr lvl="0"/>
                      <a:r>
                        <a:rPr lang="en-GB" sz="1200" kern="1200" dirty="0" smtClean="0">
                          <a:solidFill>
                            <a:schemeClr val="dk1"/>
                          </a:solidFill>
                          <a:effectLst/>
                          <a:latin typeface="+mn-lt"/>
                          <a:ea typeface="+mn-ea"/>
                          <a:cs typeface="+mn-cs"/>
                        </a:rPr>
                        <a:t>Re-read to check their work makes sense and read aloud with appropriate intonation to make the meaning clear.”  </a:t>
                      </a:r>
                    </a:p>
                  </a:txBody>
                  <a:tcPr marL="47784" marR="53142" marT="447" marB="0"/>
                </a:tc>
                <a:extLst>
                  <a:ext uri="{0D108BD9-81ED-4DB2-BD59-A6C34878D82A}">
                    <a16:rowId xmlns:a16="http://schemas.microsoft.com/office/drawing/2014/main" val="1585606328"/>
                  </a:ext>
                </a:extLst>
              </a:tr>
              <a:tr h="2155150">
                <a:tc>
                  <a:txBody>
                    <a:bodyPr/>
                    <a:lstStyle/>
                    <a:p>
                      <a:pPr marL="18415" algn="ctr">
                        <a:lnSpc>
                          <a:spcPct val="107000"/>
                        </a:lnSpc>
                        <a:spcAft>
                          <a:spcPts val="0"/>
                        </a:spcAft>
                      </a:pPr>
                      <a:r>
                        <a:rPr lang="en-GB" sz="1200" dirty="0">
                          <a:effectLst/>
                        </a:rPr>
                        <a:t>Year 3 </a:t>
                      </a:r>
                      <a:r>
                        <a:rPr lang="en-GB" sz="1200" dirty="0" smtClean="0">
                          <a:effectLst/>
                        </a:rPr>
                        <a:t>–</a:t>
                      </a:r>
                      <a:r>
                        <a:rPr lang="en-GB" sz="1200" baseline="0" dirty="0" smtClean="0">
                          <a:effectLst/>
                        </a:rPr>
                        <a:t> 4 </a:t>
                      </a:r>
                    </a:p>
                    <a:p>
                      <a:pPr marL="18415" algn="ctr">
                        <a:lnSpc>
                          <a:spcPct val="107000"/>
                        </a:lnSpc>
                        <a:spcAft>
                          <a:spcPts val="0"/>
                        </a:spcAft>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As for Year 2+</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171450" indent="-171450">
                        <a:lnSpc>
                          <a:spcPct val="107000"/>
                        </a:lnSpc>
                        <a:spcAft>
                          <a:spcPts val="0"/>
                        </a:spcAft>
                        <a:buFont typeface="Arial" panose="020B0604020202020204" pitchFamily="34" charset="0"/>
                        <a:buChar char="•"/>
                      </a:pPr>
                      <a:r>
                        <a:rPr lang="en-GB" sz="120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Date underneath</a:t>
                      </a: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the address</a:t>
                      </a:r>
                    </a:p>
                    <a:p>
                      <a:pPr marL="171450"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Informal language</a:t>
                      </a:r>
                    </a:p>
                    <a:p>
                      <a:pPr marL="171450"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Paragraphs to organise ideas</a:t>
                      </a:r>
                    </a:p>
                    <a:p>
                      <a:pPr marL="171450"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Informal tone with use of powerful verbs, adjectives and adverbs. Conversational openers e.g. Anyway, After all etc. Exaggerations (hyperbole)</a:t>
                      </a:r>
                    </a:p>
                    <a:p>
                      <a:pPr marL="171450"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Possible text structure:</a:t>
                      </a:r>
                    </a:p>
                    <a:p>
                      <a:pPr marL="628650" lvl="1"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Introduction – include greeting and explain why you are writing</a:t>
                      </a:r>
                    </a:p>
                    <a:p>
                      <a:pPr marL="628650" lvl="1"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Main body – different paragraphs with elaboration</a:t>
                      </a:r>
                    </a:p>
                    <a:p>
                      <a:pPr marL="628650" lvl="1" indent="-171450">
                        <a:lnSpc>
                          <a:spcPct val="107000"/>
                        </a:lnSpc>
                        <a:spcAft>
                          <a:spcPts val="0"/>
                        </a:spcAft>
                        <a:buFont typeface="Arial" panose="020B0604020202020204" pitchFamily="34" charset="0"/>
                        <a:buChar char="•"/>
                      </a:pP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Conclusion – what did you think about the subject? </a:t>
                      </a:r>
                      <a:r>
                        <a:rPr lang="en-GB" sz="1200" baseline="0" dirty="0" err="1"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Closiing</a:t>
                      </a:r>
                      <a:r>
                        <a:rPr lang="en-GB" sz="1200" baseline="0" dirty="0" smtClean="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line e.g. I hope to see you soon.</a:t>
                      </a:r>
                    </a:p>
                  </a:txBody>
                  <a:tcPr marL="67945" marR="88900" marT="0" marB="0"/>
                </a:tc>
                <a:tc>
                  <a:txBody>
                    <a:bodyPr/>
                    <a:lstStyle/>
                    <a:p>
                      <a:pPr marL="635">
                        <a:lnSpc>
                          <a:spcPct val="107000"/>
                        </a:lnSpc>
                        <a:spcAft>
                          <a:spcPts val="0"/>
                        </a:spcAft>
                      </a:pPr>
                      <a:r>
                        <a:rPr lang="en-GB" sz="1200" kern="1200" dirty="0" smtClean="0">
                          <a:solidFill>
                            <a:srgbClr val="000000"/>
                          </a:solidFill>
                          <a:effectLst/>
                          <a:latin typeface="+mn-lt"/>
                          <a:ea typeface="Calibri" panose="020F0502020204030204" pitchFamily="34" charset="0"/>
                          <a:cs typeface="Times New Roman" panose="02020603050405020304" pitchFamily="18" charset="0"/>
                        </a:rPr>
                        <a:t>NC</a:t>
                      </a:r>
                    </a:p>
                    <a:p>
                      <a:pPr lvl="0"/>
                      <a:r>
                        <a:rPr lang="en-GB" sz="1200" kern="1200" dirty="0" smtClean="0">
                          <a:solidFill>
                            <a:schemeClr val="dk1"/>
                          </a:solidFill>
                          <a:effectLst/>
                          <a:latin typeface="+mn-lt"/>
                          <a:ea typeface="+mn-ea"/>
                          <a:cs typeface="+mn-cs"/>
                        </a:rPr>
                        <a:t>“Pupils should be planning their writing – discussing writing similar to that which they are planning in order to understand and learn from its structure, vocabulary and grammar.”</a:t>
                      </a:r>
                    </a:p>
                    <a:p>
                      <a:pPr lvl="0"/>
                      <a:r>
                        <a:rPr lang="en-GB" sz="1200" kern="1200" dirty="0" smtClean="0">
                          <a:solidFill>
                            <a:schemeClr val="dk1"/>
                          </a:solidFill>
                          <a:effectLst/>
                          <a:latin typeface="+mn-lt"/>
                          <a:ea typeface="+mn-ea"/>
                          <a:cs typeface="+mn-cs"/>
                        </a:rPr>
                        <a:t>“Pupils should be drafting to organise , then writing”</a:t>
                      </a:r>
                    </a:p>
                    <a:p>
                      <a:pPr lvl="0"/>
                      <a:r>
                        <a:rPr lang="en-GB" sz="1200" kern="1200" dirty="0" smtClean="0">
                          <a:solidFill>
                            <a:schemeClr val="dk1"/>
                          </a:solidFill>
                          <a:effectLst/>
                          <a:latin typeface="+mn-lt"/>
                          <a:ea typeface="+mn-ea"/>
                          <a:cs typeface="+mn-cs"/>
                        </a:rPr>
                        <a:t>“Pupils should be evaluating and editing their own work as well as others and suggesting improvements”</a:t>
                      </a:r>
                    </a:p>
                    <a:p>
                      <a:pPr lvl="0"/>
                      <a:r>
                        <a:rPr lang="en-GB" sz="1200" kern="1200" dirty="0" smtClean="0">
                          <a:solidFill>
                            <a:schemeClr val="dk1"/>
                          </a:solidFill>
                          <a:effectLst/>
                          <a:latin typeface="+mn-lt"/>
                          <a:ea typeface="+mn-ea"/>
                          <a:cs typeface="+mn-cs"/>
                        </a:rPr>
                        <a:t>“They should be reading aloud their writing using appropriate intonation and controlling the tone and volume so that the meaning is clear”</a:t>
                      </a:r>
                    </a:p>
                    <a:p>
                      <a:pPr marL="635">
                        <a:lnSpc>
                          <a:spcPct val="107000"/>
                        </a:lnSpc>
                        <a:spcAft>
                          <a:spcPts val="0"/>
                        </a:spcAft>
                      </a:pP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tc>
                <a:extLst>
                  <a:ext uri="{0D108BD9-81ED-4DB2-BD59-A6C34878D82A}">
                    <a16:rowId xmlns:a16="http://schemas.microsoft.com/office/drawing/2014/main" val="673499025"/>
                  </a:ext>
                </a:extLst>
              </a:tr>
            </a:tbl>
          </a:graphicData>
        </a:graphic>
      </p:graphicFrame>
      <p:pic>
        <p:nvPicPr>
          <p:cNvPr id="4" name="Picture 3">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3754697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24</a:t>
            </a:fld>
            <a:endParaRPr lang="en-US" noProof="0" dirty="0"/>
          </a:p>
        </p:txBody>
      </p:sp>
      <p:graphicFrame>
        <p:nvGraphicFramePr>
          <p:cNvPr id="10" name="Table 9"/>
          <p:cNvGraphicFramePr>
            <a:graphicFrameLocks noGrp="1"/>
          </p:cNvGraphicFramePr>
          <p:nvPr>
            <p:extLst>
              <p:ext uri="{D42A27DB-BD31-4B8C-83A1-F6EECF244321}">
                <p14:modId xmlns:p14="http://schemas.microsoft.com/office/powerpoint/2010/main" val="2771348524"/>
              </p:ext>
            </p:extLst>
          </p:nvPr>
        </p:nvGraphicFramePr>
        <p:xfrm>
          <a:off x="84221" y="31897"/>
          <a:ext cx="10912643" cy="3446293"/>
        </p:xfrm>
        <a:graphic>
          <a:graphicData uri="http://schemas.openxmlformats.org/drawingml/2006/table">
            <a:tbl>
              <a:tblPr firstRow="1" firstCol="1" bandRow="1">
                <a:tableStyleId>{5C22544A-7EE6-4342-B048-85BDC9FD1C3A}</a:tableStyleId>
              </a:tblPr>
              <a:tblGrid>
                <a:gridCol w="1524392">
                  <a:extLst>
                    <a:ext uri="{9D8B030D-6E8A-4147-A177-3AD203B41FA5}">
                      <a16:colId xmlns:a16="http://schemas.microsoft.com/office/drawing/2014/main" val="1527014592"/>
                    </a:ext>
                  </a:extLst>
                </a:gridCol>
                <a:gridCol w="4405600">
                  <a:extLst>
                    <a:ext uri="{9D8B030D-6E8A-4147-A177-3AD203B41FA5}">
                      <a16:colId xmlns:a16="http://schemas.microsoft.com/office/drawing/2014/main" val="2299728312"/>
                    </a:ext>
                  </a:extLst>
                </a:gridCol>
                <a:gridCol w="4982651">
                  <a:extLst>
                    <a:ext uri="{9D8B030D-6E8A-4147-A177-3AD203B41FA5}">
                      <a16:colId xmlns:a16="http://schemas.microsoft.com/office/drawing/2014/main" val="3608198661"/>
                    </a:ext>
                  </a:extLst>
                </a:gridCol>
              </a:tblGrid>
              <a:tr h="348001">
                <a:tc>
                  <a:txBody>
                    <a:bodyPr/>
                    <a:lstStyle/>
                    <a:p>
                      <a:pPr marL="19685" algn="ctr">
                        <a:lnSpc>
                          <a:spcPct val="107000"/>
                        </a:lnSpc>
                        <a:spcAft>
                          <a:spcPts val="0"/>
                        </a:spcAft>
                      </a:pPr>
                      <a:r>
                        <a:rPr lang="en-GB" sz="1200" dirty="0">
                          <a:effectLst/>
                        </a:rPr>
                        <a:t>Year Group </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20955" algn="ctr">
                        <a:lnSpc>
                          <a:spcPct val="107000"/>
                        </a:lnSpc>
                        <a:spcAft>
                          <a:spcPts val="0"/>
                        </a:spcAft>
                      </a:pPr>
                      <a:r>
                        <a:rPr lang="en-GB" sz="1200" dirty="0" smtClean="0">
                          <a:effectLst/>
                        </a:rPr>
                        <a:t>Progression</a:t>
                      </a:r>
                      <a:r>
                        <a:rPr lang="en-GB" sz="1200" baseline="0" dirty="0" smtClean="0">
                          <a:effectLst/>
                        </a:rPr>
                        <a:t> in skills</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20955" algn="ctr">
                        <a:lnSpc>
                          <a:spcPct val="107000"/>
                        </a:lnSpc>
                        <a:spcAft>
                          <a:spcPts val="0"/>
                        </a:spcAft>
                      </a:pPr>
                      <a:r>
                        <a:rPr lang="en-GB" sz="1200" dirty="0" smtClean="0">
                          <a:effectLst/>
                        </a:rPr>
                        <a:t>NC links:</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extLst>
                  <a:ext uri="{0D108BD9-81ED-4DB2-BD59-A6C34878D82A}">
                    <a16:rowId xmlns:a16="http://schemas.microsoft.com/office/drawing/2014/main" val="883038828"/>
                  </a:ext>
                </a:extLst>
              </a:tr>
              <a:tr h="1914353">
                <a:tc>
                  <a:txBody>
                    <a:bodyPr/>
                    <a:lstStyle/>
                    <a:p>
                      <a:pPr marL="18415" algn="ctr">
                        <a:lnSpc>
                          <a:spcPct val="107000"/>
                        </a:lnSpc>
                        <a:spcAft>
                          <a:spcPts val="0"/>
                        </a:spcAft>
                      </a:pPr>
                      <a:r>
                        <a:rPr lang="en-GB" sz="1200" dirty="0">
                          <a:effectLst/>
                        </a:rPr>
                        <a:t>Year </a:t>
                      </a:r>
                      <a:r>
                        <a:rPr lang="en-GB" sz="1200" dirty="0" smtClean="0">
                          <a:effectLst/>
                        </a:rPr>
                        <a:t>5</a:t>
                      </a:r>
                      <a:r>
                        <a:rPr lang="en-GB" sz="1200" baseline="0" dirty="0" smtClean="0">
                          <a:effectLst/>
                        </a:rPr>
                        <a:t> - 6</a:t>
                      </a:r>
                      <a:endParaRPr lang="en-GB" sz="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7945" marR="88900" marT="0" marB="0">
                    <a:solidFill>
                      <a:srgbClr val="00B050"/>
                    </a:solidFill>
                  </a:tcPr>
                </a:tc>
                <a:tc>
                  <a:txBody>
                    <a:bodyPr/>
                    <a:lstStyle/>
                    <a:p>
                      <a:pPr marL="171450" indent="-171450">
                        <a:lnSpc>
                          <a:spcPct val="107000"/>
                        </a:lnSpc>
                        <a:spcAft>
                          <a:spcPts val="0"/>
                        </a:spcAft>
                        <a:buFont typeface="Arial" panose="020B0604020202020204" pitchFamily="34" charset="0"/>
                        <a:buChar char="•"/>
                      </a:pPr>
                      <a:r>
                        <a:rPr lang="en-GB" sz="1000" dirty="0" smtClean="0">
                          <a:effectLst/>
                        </a:rPr>
                        <a:t>Formal structure i.e. senders address top right/addressee</a:t>
                      </a:r>
                      <a:r>
                        <a:rPr lang="en-GB" sz="1000" baseline="0" dirty="0" smtClean="0">
                          <a:effectLst/>
                        </a:rPr>
                        <a:t> top left</a:t>
                      </a:r>
                    </a:p>
                    <a:p>
                      <a:pPr marL="171450" indent="-171450">
                        <a:lnSpc>
                          <a:spcPct val="107000"/>
                        </a:lnSpc>
                        <a:spcAft>
                          <a:spcPts val="0"/>
                        </a:spcAft>
                        <a:buFont typeface="Arial" panose="020B0604020202020204" pitchFamily="34" charset="0"/>
                        <a:buChar char="•"/>
                      </a:pPr>
                      <a:r>
                        <a:rPr lang="en-GB" sz="1000" baseline="0" dirty="0" smtClean="0">
                          <a:effectLst/>
                        </a:rPr>
                        <a:t>Date beneath address of addressee</a:t>
                      </a:r>
                    </a:p>
                    <a:p>
                      <a:pPr marL="171450" indent="-171450">
                        <a:lnSpc>
                          <a:spcPct val="107000"/>
                        </a:lnSpc>
                        <a:spcAft>
                          <a:spcPts val="0"/>
                        </a:spcAft>
                        <a:buFont typeface="Arial" panose="020B0604020202020204" pitchFamily="34" charset="0"/>
                        <a:buChar char="•"/>
                      </a:pPr>
                      <a:r>
                        <a:rPr lang="en-GB" sz="1000" baseline="0" dirty="0" smtClean="0">
                          <a:effectLst/>
                        </a:rPr>
                        <a:t>Appropriate sign off e.g. yours sincerely (if addressee’s name is known); Yours faithfully (if addressee’s name isn’t known)</a:t>
                      </a:r>
                    </a:p>
                    <a:p>
                      <a:pPr marL="171450" indent="-171450">
                        <a:lnSpc>
                          <a:spcPct val="107000"/>
                        </a:lnSpc>
                        <a:spcAft>
                          <a:spcPts val="0"/>
                        </a:spcAft>
                        <a:buFont typeface="Arial" panose="020B0604020202020204" pitchFamily="34" charset="0"/>
                        <a:buChar char="•"/>
                      </a:pPr>
                      <a:r>
                        <a:rPr lang="en-GB" sz="1000" baseline="0" dirty="0" smtClean="0">
                          <a:effectLst/>
                        </a:rPr>
                        <a:t>Clear use of language e.g. conventional vocabulary, ‘precise’ verbs, adjectives and adverbs</a:t>
                      </a:r>
                    </a:p>
                    <a:p>
                      <a:pPr marL="171450" indent="-171450">
                        <a:lnSpc>
                          <a:spcPct val="107000"/>
                        </a:lnSpc>
                        <a:spcAft>
                          <a:spcPts val="0"/>
                        </a:spcAft>
                        <a:buFont typeface="Arial" panose="020B0604020202020204" pitchFamily="34" charset="0"/>
                        <a:buChar char="•"/>
                      </a:pPr>
                      <a:r>
                        <a:rPr lang="en-GB" sz="1000" baseline="0" dirty="0" smtClean="0">
                          <a:effectLst/>
                        </a:rPr>
                        <a:t>Effective use of language suitable for purpose e.g. to persuade or complain etc.</a:t>
                      </a:r>
                    </a:p>
                    <a:p>
                      <a:pPr marL="171450" indent="-171450">
                        <a:lnSpc>
                          <a:spcPct val="107000"/>
                        </a:lnSpc>
                        <a:spcAft>
                          <a:spcPts val="0"/>
                        </a:spcAft>
                        <a:buFont typeface="Arial" panose="020B0604020202020204" pitchFamily="34" charset="0"/>
                        <a:buChar char="•"/>
                      </a:pPr>
                      <a:r>
                        <a:rPr lang="en-GB" sz="1000" baseline="0" dirty="0" smtClean="0">
                          <a:effectLst/>
                        </a:rPr>
                        <a:t>Formal tone</a:t>
                      </a:r>
                    </a:p>
                    <a:p>
                      <a:pPr marL="628650" lvl="1" indent="-171450">
                        <a:lnSpc>
                          <a:spcPct val="107000"/>
                        </a:lnSpc>
                        <a:spcAft>
                          <a:spcPts val="0"/>
                        </a:spcAft>
                        <a:buFont typeface="Arial" panose="020B0604020202020204" pitchFamily="34" charset="0"/>
                        <a:buChar char="•"/>
                      </a:pPr>
                      <a:r>
                        <a:rPr lang="en-GB" sz="1000" baseline="0" dirty="0" smtClean="0">
                          <a:effectLst/>
                        </a:rPr>
                        <a:t>Use formal conjunctions (furthermore, However)</a:t>
                      </a:r>
                    </a:p>
                    <a:p>
                      <a:pPr marL="628650" lvl="1" indent="-171450">
                        <a:lnSpc>
                          <a:spcPct val="107000"/>
                        </a:lnSpc>
                        <a:spcAft>
                          <a:spcPts val="0"/>
                        </a:spcAft>
                        <a:buFont typeface="Arial" panose="020B0604020202020204" pitchFamily="34" charset="0"/>
                        <a:buChar char="•"/>
                      </a:pPr>
                      <a:r>
                        <a:rPr lang="en-GB" sz="1000" baseline="0" dirty="0" smtClean="0">
                          <a:effectLst/>
                        </a:rPr>
                        <a:t>Avoid using first-person pronouns</a:t>
                      </a:r>
                    </a:p>
                    <a:p>
                      <a:pPr marL="628650" lvl="1" indent="-171450">
                        <a:lnSpc>
                          <a:spcPct val="107000"/>
                        </a:lnSpc>
                        <a:spcAft>
                          <a:spcPts val="0"/>
                        </a:spcAft>
                        <a:buFont typeface="Arial" panose="020B0604020202020204" pitchFamily="34" charset="0"/>
                        <a:buChar char="•"/>
                      </a:pPr>
                      <a:r>
                        <a:rPr lang="en-GB" sz="1000" baseline="0" dirty="0" smtClean="0">
                          <a:effectLst/>
                        </a:rPr>
                        <a:t>Avoid the use of contractions, colloquialisms and slang expressions etc.</a:t>
                      </a:r>
                    </a:p>
                    <a:p>
                      <a:pPr marL="171450" lvl="0" indent="-171450">
                        <a:lnSpc>
                          <a:spcPct val="107000"/>
                        </a:lnSpc>
                        <a:spcAft>
                          <a:spcPts val="0"/>
                        </a:spcAft>
                        <a:buFont typeface="Arial" panose="020B0604020202020204" pitchFamily="34" charset="0"/>
                        <a:buChar char="•"/>
                      </a:pPr>
                      <a:r>
                        <a:rPr lang="en-GB" sz="1000" baseline="0" dirty="0" smtClean="0">
                          <a:effectLst/>
                        </a:rPr>
                        <a:t>Possible text structure:</a:t>
                      </a:r>
                    </a:p>
                    <a:p>
                      <a:pPr marL="628650" lvl="1" indent="-171450">
                        <a:lnSpc>
                          <a:spcPct val="107000"/>
                        </a:lnSpc>
                        <a:spcAft>
                          <a:spcPts val="0"/>
                        </a:spcAft>
                        <a:buFont typeface="Arial" panose="020B0604020202020204" pitchFamily="34" charset="0"/>
                        <a:buChar char="•"/>
                      </a:pPr>
                      <a:r>
                        <a:rPr lang="en-GB" sz="1000" baseline="0" dirty="0" smtClean="0">
                          <a:effectLst/>
                        </a:rPr>
                        <a:t>Introduction – clear explanation of why you are writing</a:t>
                      </a:r>
                    </a:p>
                    <a:p>
                      <a:pPr marL="628650" lvl="1" indent="-171450">
                        <a:lnSpc>
                          <a:spcPct val="107000"/>
                        </a:lnSpc>
                        <a:spcAft>
                          <a:spcPts val="0"/>
                        </a:spcAft>
                        <a:buFont typeface="Arial" panose="020B0604020202020204" pitchFamily="34" charset="0"/>
                        <a:buChar char="•"/>
                      </a:pPr>
                      <a:r>
                        <a:rPr lang="en-GB" sz="1000" baseline="0" dirty="0" smtClean="0">
                          <a:effectLst/>
                        </a:rPr>
                        <a:t>Main body – different paragraphs of each point with elaboration and/or supporting evidence</a:t>
                      </a:r>
                    </a:p>
                    <a:p>
                      <a:pPr marL="628650" lvl="1" indent="-171450">
                        <a:lnSpc>
                          <a:spcPct val="107000"/>
                        </a:lnSpc>
                        <a:spcAft>
                          <a:spcPts val="0"/>
                        </a:spcAft>
                        <a:buFont typeface="Arial" panose="020B0604020202020204" pitchFamily="34" charset="0"/>
                        <a:buChar char="•"/>
                      </a:pPr>
                      <a:r>
                        <a:rPr lang="en-GB" sz="1000" baseline="0" dirty="0" smtClean="0">
                          <a:effectLst/>
                        </a:rPr>
                        <a:t>Conclusion – Summary of main points and recommendations. Formal; closing line e.g. I look forward to hearing from you. </a:t>
                      </a:r>
                    </a:p>
                    <a:p>
                      <a:pPr marL="171450" indent="-171450">
                        <a:lnSpc>
                          <a:spcPct val="107000"/>
                        </a:lnSpc>
                        <a:spcAft>
                          <a:spcPts val="0"/>
                        </a:spcAft>
                        <a:buFont typeface="Arial" panose="020B0604020202020204" pitchFamily="34" charset="0"/>
                        <a:buChar char="•"/>
                      </a:pPr>
                      <a:endParaRPr lang="en-GB" sz="1000" dirty="0">
                        <a:effectLst/>
                      </a:endParaRPr>
                    </a:p>
                  </a:txBody>
                  <a:tcPr marL="67945" marR="88900" marT="0" marB="0"/>
                </a:tc>
                <a:tc>
                  <a:txBody>
                    <a:bodyPr/>
                    <a:lstStyle/>
                    <a:p>
                      <a:r>
                        <a:rPr lang="en-GB" sz="1000" kern="1200" dirty="0" smtClean="0">
                          <a:solidFill>
                            <a:srgbClr val="000000"/>
                          </a:solidFill>
                          <a:effectLst/>
                          <a:latin typeface="+mn-lt"/>
                          <a:ea typeface="Calibri" panose="020F0502020204030204" pitchFamily="34" charset="0"/>
                          <a:cs typeface="Times New Roman" panose="02020603050405020304" pitchFamily="18" charset="0"/>
                        </a:rPr>
                        <a:t>NC</a:t>
                      </a:r>
                    </a:p>
                    <a:p>
                      <a:pPr lvl="0"/>
                      <a:r>
                        <a:rPr lang="en-GB" sz="1000" kern="1200" dirty="0" smtClean="0">
                          <a:solidFill>
                            <a:schemeClr val="dk1"/>
                          </a:solidFill>
                          <a:effectLst/>
                          <a:latin typeface="+mn-lt"/>
                          <a:ea typeface="+mn-ea"/>
                          <a:cs typeface="+mn-cs"/>
                        </a:rPr>
                        <a:t>“Pupils should be planning and identifying audience, noting and developing initial ideas through research.”</a:t>
                      </a:r>
                    </a:p>
                    <a:p>
                      <a:pPr lvl="0"/>
                      <a:r>
                        <a:rPr lang="en-GB" sz="1000" kern="1200" dirty="0" smtClean="0">
                          <a:solidFill>
                            <a:schemeClr val="dk1"/>
                          </a:solidFill>
                          <a:effectLst/>
                          <a:latin typeface="+mn-lt"/>
                          <a:ea typeface="+mn-ea"/>
                          <a:cs typeface="+mn-cs"/>
                        </a:rPr>
                        <a:t>“Pupils should be drafting to organise, selecting appropriate vocabulary and grammar.”</a:t>
                      </a:r>
                    </a:p>
                    <a:p>
                      <a:pPr lvl="0"/>
                      <a:r>
                        <a:rPr lang="en-GB" sz="1000" kern="1200" dirty="0" smtClean="0">
                          <a:solidFill>
                            <a:schemeClr val="dk1"/>
                          </a:solidFill>
                          <a:effectLst/>
                          <a:latin typeface="+mn-lt"/>
                          <a:ea typeface="+mn-ea"/>
                          <a:cs typeface="+mn-cs"/>
                        </a:rPr>
                        <a:t> “Pupils should be integrating dialogue, précising longer passages.”</a:t>
                      </a:r>
                    </a:p>
                    <a:p>
                      <a:pPr lvl="0"/>
                      <a:r>
                        <a:rPr lang="en-GB" sz="1000" kern="1200" dirty="0" smtClean="0">
                          <a:solidFill>
                            <a:schemeClr val="dk1"/>
                          </a:solidFill>
                          <a:effectLst/>
                          <a:latin typeface="+mn-lt"/>
                          <a:ea typeface="+mn-ea"/>
                          <a:cs typeface="+mn-cs"/>
                        </a:rPr>
                        <a:t>“Pupils should be evaluating and editing the effectiveness of their own and others’ writing.”</a:t>
                      </a:r>
                    </a:p>
                    <a:p>
                      <a:pPr lvl="0"/>
                      <a:r>
                        <a:rPr lang="en-GB" sz="1000" kern="1200" dirty="0" smtClean="0">
                          <a:solidFill>
                            <a:schemeClr val="dk1"/>
                          </a:solidFill>
                          <a:effectLst/>
                          <a:latin typeface="+mn-lt"/>
                          <a:ea typeface="+mn-ea"/>
                          <a:cs typeface="+mn-cs"/>
                        </a:rPr>
                        <a:t>“They should be performing their own compositions, suing appropriate intonation, volume and movement so that the meaning is clear.”</a:t>
                      </a:r>
                    </a:p>
                  </a:txBody>
                  <a:tcPr marL="67945" marR="88900" marT="0" marB="0"/>
                </a:tc>
                <a:extLst>
                  <a:ext uri="{0D108BD9-81ED-4DB2-BD59-A6C34878D82A}">
                    <a16:rowId xmlns:a16="http://schemas.microsoft.com/office/drawing/2014/main" val="2852609328"/>
                  </a:ext>
                </a:extLst>
              </a:tr>
            </a:tbl>
          </a:graphicData>
        </a:graphic>
      </p:graphicFrame>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6" name="Picture 5">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42465575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A title statement explaining what is to be achieved</a:t>
            </a:r>
          </a:p>
          <a:p>
            <a:r>
              <a:rPr lang="en-GB" dirty="0" smtClean="0"/>
              <a:t>A list of equipment or materials</a:t>
            </a:r>
          </a:p>
          <a:p>
            <a:r>
              <a:rPr lang="en-GB" dirty="0" smtClean="0"/>
              <a:t>Sequenced, chronological steps</a:t>
            </a:r>
          </a:p>
          <a:p>
            <a:r>
              <a:rPr lang="en-GB" dirty="0" smtClean="0"/>
              <a:t>Diagrams or illustrations</a:t>
            </a:r>
          </a:p>
          <a:p>
            <a:r>
              <a:rPr lang="en-GB" dirty="0" smtClean="0"/>
              <a:t>Present tense</a:t>
            </a:r>
          </a:p>
          <a:p>
            <a:r>
              <a:rPr lang="en-GB" dirty="0" smtClean="0"/>
              <a:t>Commands (use imperative verbs)</a:t>
            </a:r>
          </a:p>
          <a:p>
            <a:r>
              <a:rPr lang="en-GB" dirty="0" smtClean="0"/>
              <a:t>Detailed information – prepositions, determiners and precise vocabulary e.g. Place one piece of bread… </a:t>
            </a:r>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p:txBody>
          <a:bodyPr/>
          <a:lstStyle/>
          <a:p>
            <a:r>
              <a:rPr lang="en-GB" dirty="0" smtClean="0"/>
              <a:t>Purpose – The purpose of an instruction text is to help the reader learn something by providing a step-by-step guide.</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25</a:t>
            </a:fld>
            <a:endParaRPr lang="en-US" noProof="0" dirty="0"/>
          </a:p>
        </p:txBody>
      </p:sp>
      <p:sp>
        <p:nvSpPr>
          <p:cNvPr id="9" name="Title 8"/>
          <p:cNvSpPr>
            <a:spLocks noGrp="1"/>
          </p:cNvSpPr>
          <p:nvPr>
            <p:ph type="title"/>
          </p:nvPr>
        </p:nvSpPr>
        <p:spPr/>
        <p:txBody>
          <a:bodyPr/>
          <a:lstStyle/>
          <a:p>
            <a:r>
              <a:rPr lang="en-GB" dirty="0" smtClean="0"/>
              <a:t>KS1 Instruction Texts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55344"/>
            <a:ext cx="1009801" cy="1010654"/>
          </a:xfrm>
          <a:prstGeom prst="rect">
            <a:avLst/>
          </a:prstGeom>
        </p:spPr>
      </p:pic>
    </p:spTree>
    <p:extLst>
      <p:ext uri="{BB962C8B-B14F-4D97-AF65-F5344CB8AC3E}">
        <p14:creationId xmlns:p14="http://schemas.microsoft.com/office/powerpoint/2010/main" val="8532131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a:bodyPr>
          <a:lstStyle/>
          <a:p>
            <a:r>
              <a:rPr lang="en-GB" dirty="0" smtClean="0"/>
              <a:t>Coordinating conjunctions – link ideas with ‘and’</a:t>
            </a:r>
          </a:p>
          <a:p>
            <a:r>
              <a:rPr lang="en-GB" dirty="0" smtClean="0"/>
              <a:t>Expanded noun phrases – add detail to nouns using prepositions such as ‘of’, ‘under’, ‘around’, ‘next to’ and ‘above’</a:t>
            </a:r>
          </a:p>
          <a:p>
            <a:r>
              <a:rPr lang="en-GB" dirty="0" smtClean="0"/>
              <a:t>Positional language</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Question marks</a:t>
            </a:r>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26</a:t>
            </a:fld>
            <a:endParaRPr lang="en-US" noProof="0" dirty="0"/>
          </a:p>
        </p:txBody>
      </p:sp>
      <p:sp>
        <p:nvSpPr>
          <p:cNvPr id="9" name="Title 8"/>
          <p:cNvSpPr>
            <a:spLocks noGrp="1"/>
          </p:cNvSpPr>
          <p:nvPr>
            <p:ph type="title"/>
          </p:nvPr>
        </p:nvSpPr>
        <p:spPr/>
        <p:txBody>
          <a:bodyPr/>
          <a:lstStyle/>
          <a:p>
            <a:r>
              <a:rPr lang="en-GB" dirty="0" smtClean="0"/>
              <a:t>Year 1 Instruction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1 ‘common exception words’ from the NC word list</a:t>
            </a:r>
          </a:p>
          <a:p>
            <a:r>
              <a:rPr lang="en-GB" dirty="0" smtClean="0"/>
              <a:t>Plurals of nouns ending in –s or -</a:t>
            </a:r>
            <a:r>
              <a:rPr lang="en-GB" dirty="0" err="1" smtClean="0"/>
              <a:t>es</a:t>
            </a:r>
            <a:endParaRPr lang="en-GB" dirty="0" smtClean="0"/>
          </a:p>
          <a:p>
            <a:r>
              <a:rPr lang="en-GB" dirty="0" smtClean="0"/>
              <a:t>Verbs ending in -</a:t>
            </a:r>
            <a:r>
              <a:rPr lang="en-GB" dirty="0" err="1" smtClean="0"/>
              <a:t>ing</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644858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Coordinating conjunctions – link ideas with ‘and’, ‘or’ or ‘but’</a:t>
            </a:r>
          </a:p>
          <a:p>
            <a:r>
              <a:rPr lang="en-GB" dirty="0" smtClean="0"/>
              <a:t>Subordinating conjunctions – expand upon independent clauses using ‘if’ and ‘when’</a:t>
            </a:r>
          </a:p>
          <a:p>
            <a:r>
              <a:rPr lang="en-GB" dirty="0" smtClean="0"/>
              <a:t>Expanded noun phrases – add detail to nouns using prepositions such as ‘of’ or ‘under’</a:t>
            </a:r>
          </a:p>
          <a:p>
            <a:r>
              <a:rPr lang="en-GB" dirty="0" smtClean="0"/>
              <a:t>Direct address to the reader using the second person pronoun ‘you’</a:t>
            </a:r>
          </a:p>
          <a:p>
            <a:r>
              <a:rPr lang="en-GB" dirty="0" smtClean="0"/>
              <a:t>Adverbs of place e.g. surrounding, on top of</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47500" lnSpcReduction="20000"/>
          </a:bodyPr>
          <a:lstStyle/>
          <a:p>
            <a:r>
              <a:rPr lang="en-GB" dirty="0" smtClean="0"/>
              <a:t>Question marks</a:t>
            </a:r>
          </a:p>
          <a:p>
            <a:r>
              <a:rPr lang="en-GB" dirty="0" smtClean="0"/>
              <a:t>Commas for lists</a:t>
            </a:r>
          </a:p>
          <a:p>
            <a:r>
              <a:rPr lang="en-GB" dirty="0" smtClean="0"/>
              <a:t>Apostrophes for possession (GDS) </a:t>
            </a:r>
          </a:p>
          <a:p>
            <a:r>
              <a:rPr lang="en-GB" dirty="0" smtClean="0"/>
              <a:t>Apostrophes for omission</a:t>
            </a:r>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27</a:t>
            </a:fld>
            <a:endParaRPr lang="en-US" noProof="0" dirty="0"/>
          </a:p>
        </p:txBody>
      </p:sp>
      <p:sp>
        <p:nvSpPr>
          <p:cNvPr id="9" name="Title 8"/>
          <p:cNvSpPr>
            <a:spLocks noGrp="1"/>
          </p:cNvSpPr>
          <p:nvPr>
            <p:ph type="title"/>
          </p:nvPr>
        </p:nvSpPr>
        <p:spPr/>
        <p:txBody>
          <a:bodyPr/>
          <a:lstStyle/>
          <a:p>
            <a:r>
              <a:rPr lang="en-GB" dirty="0" smtClean="0"/>
              <a:t>Year </a:t>
            </a:r>
            <a:r>
              <a:rPr lang="en-GB" dirty="0"/>
              <a:t>2</a:t>
            </a:r>
            <a:r>
              <a:rPr lang="en-GB" dirty="0" smtClean="0"/>
              <a:t> Instruction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2 ‘common exception words’ from the NC word list</a:t>
            </a:r>
          </a:p>
          <a:p>
            <a:r>
              <a:rPr lang="en-GB" dirty="0" smtClean="0"/>
              <a:t>Words ending in -</a:t>
            </a:r>
            <a:r>
              <a:rPr lang="en-GB" dirty="0" err="1" smtClean="0"/>
              <a:t>ful</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0139077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lnSpcReduction="10000"/>
          </a:bodyPr>
          <a:lstStyle/>
          <a:p>
            <a:r>
              <a:rPr lang="en-GB" dirty="0" smtClean="0"/>
              <a:t>A clear title</a:t>
            </a:r>
          </a:p>
          <a:p>
            <a:r>
              <a:rPr lang="en-GB" dirty="0" smtClean="0"/>
              <a:t>An introductory paragraph</a:t>
            </a:r>
          </a:p>
          <a:p>
            <a:r>
              <a:rPr lang="en-GB" dirty="0" smtClean="0"/>
              <a:t>Paragraphs detailing a process, often in chronological order</a:t>
            </a:r>
          </a:p>
          <a:p>
            <a:r>
              <a:rPr lang="en-GB" dirty="0" smtClean="0"/>
              <a:t>Facts</a:t>
            </a:r>
          </a:p>
          <a:p>
            <a:r>
              <a:rPr lang="en-GB" dirty="0" smtClean="0"/>
              <a:t>Present tense</a:t>
            </a:r>
          </a:p>
          <a:p>
            <a:r>
              <a:rPr lang="en-GB" dirty="0" smtClean="0"/>
              <a:t>Formal language</a:t>
            </a:r>
          </a:p>
          <a:p>
            <a:r>
              <a:rPr lang="en-GB" dirty="0" smtClean="0"/>
              <a:t>Technical language</a:t>
            </a:r>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p:txBody>
          <a:bodyPr/>
          <a:lstStyle/>
          <a:p>
            <a:r>
              <a:rPr lang="en-GB" dirty="0" smtClean="0"/>
              <a:t>Purpose – The purpose of an instruction text is to help the reader learn something by providing a step-by-step guide.</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28</a:t>
            </a:fld>
            <a:endParaRPr lang="en-US" noProof="0" dirty="0"/>
          </a:p>
        </p:txBody>
      </p:sp>
      <p:sp>
        <p:nvSpPr>
          <p:cNvPr id="9" name="Title 8"/>
          <p:cNvSpPr>
            <a:spLocks noGrp="1"/>
          </p:cNvSpPr>
          <p:nvPr>
            <p:ph type="title"/>
          </p:nvPr>
        </p:nvSpPr>
        <p:spPr/>
        <p:txBody>
          <a:bodyPr/>
          <a:lstStyle/>
          <a:p>
            <a:r>
              <a:rPr lang="en-GB" dirty="0" smtClean="0"/>
              <a:t>KS2 Instruction Texts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0443096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lnSpcReduction="10000"/>
          </a:bodyPr>
          <a:lstStyle/>
          <a:p>
            <a:r>
              <a:rPr lang="en-GB" dirty="0" smtClean="0"/>
              <a:t>Coordinating conjunctions (FANBOYS)</a:t>
            </a:r>
          </a:p>
          <a:p>
            <a:r>
              <a:rPr lang="en-GB" dirty="0" smtClean="0"/>
              <a:t>Subordinate conjunctions – after, if, when, until, so that</a:t>
            </a:r>
          </a:p>
          <a:p>
            <a:r>
              <a:rPr lang="en-GB" dirty="0" smtClean="0"/>
              <a:t>Expanded noun phrases</a:t>
            </a:r>
          </a:p>
          <a:p>
            <a:r>
              <a:rPr lang="en-GB" dirty="0" smtClean="0"/>
              <a:t>Commands using the imperative</a:t>
            </a:r>
          </a:p>
          <a:p>
            <a:r>
              <a:rPr lang="en-GB" dirty="0" smtClean="0"/>
              <a:t>Statements using the pronoun ‘you’</a:t>
            </a:r>
          </a:p>
          <a:p>
            <a:r>
              <a:rPr lang="en-GB" dirty="0" smtClean="0"/>
              <a:t>Adverbs/adverbials of manner</a:t>
            </a:r>
          </a:p>
          <a:p>
            <a:r>
              <a:rPr lang="en-GB" dirty="0" smtClean="0"/>
              <a:t>Adverbs/adverbials of time</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Commas for lists</a:t>
            </a:r>
          </a:p>
          <a:p>
            <a:r>
              <a:rPr lang="en-GB" dirty="0" smtClean="0"/>
              <a:t>Apostrophes for possession</a:t>
            </a:r>
          </a:p>
          <a:p>
            <a:r>
              <a:rPr lang="en-GB" dirty="0" smtClean="0"/>
              <a:t>Apostrophes for omission</a:t>
            </a:r>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29</a:t>
            </a:fld>
            <a:endParaRPr lang="en-US" noProof="0" dirty="0"/>
          </a:p>
        </p:txBody>
      </p:sp>
      <p:sp>
        <p:nvSpPr>
          <p:cNvPr id="9" name="Title 8"/>
          <p:cNvSpPr>
            <a:spLocks noGrp="1"/>
          </p:cNvSpPr>
          <p:nvPr>
            <p:ph type="title"/>
          </p:nvPr>
        </p:nvSpPr>
        <p:spPr/>
        <p:txBody>
          <a:bodyPr/>
          <a:lstStyle/>
          <a:p>
            <a:r>
              <a:rPr lang="en-GB" dirty="0" smtClean="0"/>
              <a:t>Year 3 Instruction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a:p>
            <a:r>
              <a:rPr lang="en-GB" dirty="0" smtClean="0"/>
              <a:t>Words ending in –</a:t>
            </a:r>
            <a:r>
              <a:rPr lang="en-GB" dirty="0" err="1" smtClean="0"/>
              <a:t>ly</a:t>
            </a:r>
            <a:endParaRPr lang="en-GB" dirty="0" smtClean="0"/>
          </a:p>
          <a:p>
            <a:r>
              <a:rPr lang="en-GB" dirty="0" smtClean="0"/>
              <a:t>Words ending in -</a:t>
            </a:r>
            <a:r>
              <a:rPr lang="en-GB" dirty="0" err="1" smtClean="0"/>
              <a:t>ful</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5057702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lnSpcReduction="10000"/>
          </a:bodyPr>
          <a:lstStyle/>
          <a:p>
            <a:r>
              <a:rPr lang="en-GB" dirty="0" smtClean="0"/>
              <a:t>Coordinating conjunctions (FANBOYS)</a:t>
            </a:r>
          </a:p>
          <a:p>
            <a:r>
              <a:rPr lang="en-GB" dirty="0" smtClean="0"/>
              <a:t>Subordinate conjunctions – after, if, when, until, so that</a:t>
            </a:r>
          </a:p>
          <a:p>
            <a:r>
              <a:rPr lang="en-GB" dirty="0" smtClean="0"/>
              <a:t>Expanded noun phrases</a:t>
            </a:r>
          </a:p>
          <a:p>
            <a:r>
              <a:rPr lang="en-GB" dirty="0" smtClean="0"/>
              <a:t>Commands using the imperative</a:t>
            </a:r>
          </a:p>
          <a:p>
            <a:r>
              <a:rPr lang="en-GB" dirty="0" smtClean="0"/>
              <a:t>Statements using the pronoun ‘you’</a:t>
            </a:r>
          </a:p>
          <a:p>
            <a:r>
              <a:rPr lang="en-GB" dirty="0" smtClean="0"/>
              <a:t>Adverbs/adverbials of manner</a:t>
            </a:r>
          </a:p>
          <a:p>
            <a:r>
              <a:rPr lang="en-GB" dirty="0" smtClean="0"/>
              <a:t>Adverbs/adverbials of time</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47500" lnSpcReduction="20000"/>
          </a:bodyPr>
          <a:lstStyle/>
          <a:p>
            <a:r>
              <a:rPr lang="en-GB" dirty="0" smtClean="0"/>
              <a:t>Commas for lists</a:t>
            </a:r>
          </a:p>
          <a:p>
            <a:r>
              <a:rPr lang="en-GB" dirty="0" smtClean="0"/>
              <a:t>Commas for fronted adverbials</a:t>
            </a:r>
          </a:p>
          <a:p>
            <a:r>
              <a:rPr lang="en-GB" dirty="0" smtClean="0"/>
              <a:t>Apostrophes for possession</a:t>
            </a:r>
          </a:p>
          <a:p>
            <a:r>
              <a:rPr lang="en-GB" dirty="0" smtClean="0"/>
              <a:t>Apostrophes for omission</a:t>
            </a:r>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30</a:t>
            </a:fld>
            <a:endParaRPr lang="en-US" noProof="0" dirty="0"/>
          </a:p>
        </p:txBody>
      </p:sp>
      <p:sp>
        <p:nvSpPr>
          <p:cNvPr id="9" name="Title 8"/>
          <p:cNvSpPr>
            <a:spLocks noGrp="1"/>
          </p:cNvSpPr>
          <p:nvPr>
            <p:ph type="title"/>
          </p:nvPr>
        </p:nvSpPr>
        <p:spPr/>
        <p:txBody>
          <a:bodyPr/>
          <a:lstStyle/>
          <a:p>
            <a:r>
              <a:rPr lang="en-GB" dirty="0" smtClean="0"/>
              <a:t>Year 4 Instruction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475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a:p>
            <a:r>
              <a:rPr lang="en-GB" dirty="0" smtClean="0"/>
              <a:t>Words ending in –</a:t>
            </a:r>
            <a:r>
              <a:rPr lang="en-GB" dirty="0" err="1" smtClean="0"/>
              <a:t>ly</a:t>
            </a:r>
            <a:endParaRPr lang="en-GB" dirty="0" smtClean="0"/>
          </a:p>
          <a:p>
            <a:r>
              <a:rPr lang="en-GB" dirty="0" smtClean="0"/>
              <a:t>Words ending in –</a:t>
            </a:r>
            <a:r>
              <a:rPr lang="en-GB" dirty="0" err="1" smtClean="0"/>
              <a:t>ful</a:t>
            </a:r>
            <a:endParaRPr lang="en-GB" dirty="0" smtClean="0"/>
          </a:p>
          <a:p>
            <a:r>
              <a:rPr lang="en-GB" dirty="0" smtClean="0"/>
              <a:t>Words ending in -</a:t>
            </a:r>
            <a:r>
              <a:rPr lang="en-GB" dirty="0" err="1" smtClean="0"/>
              <a:t>tion</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3545972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lnSpcReduction="10000"/>
          </a:bodyPr>
          <a:lstStyle/>
          <a:p>
            <a:r>
              <a:rPr lang="en-GB" dirty="0" smtClean="0"/>
              <a:t>Coordinating conjunctions (FANBOYS)</a:t>
            </a:r>
          </a:p>
          <a:p>
            <a:r>
              <a:rPr lang="en-GB" dirty="0" smtClean="0"/>
              <a:t>Subordinate conjunctions – after, if, when, until, so that</a:t>
            </a:r>
          </a:p>
          <a:p>
            <a:r>
              <a:rPr lang="en-GB" dirty="0" smtClean="0"/>
              <a:t>Expanded noun phrases</a:t>
            </a:r>
          </a:p>
          <a:p>
            <a:r>
              <a:rPr lang="en-GB" dirty="0" smtClean="0"/>
              <a:t>Commands using the imperative</a:t>
            </a:r>
          </a:p>
          <a:p>
            <a:r>
              <a:rPr lang="en-GB" dirty="0" smtClean="0"/>
              <a:t>Statements using the pronoun ‘you’</a:t>
            </a:r>
          </a:p>
          <a:p>
            <a:r>
              <a:rPr lang="en-GB" dirty="0" smtClean="0"/>
              <a:t>Adverbs/adverbials of manner</a:t>
            </a:r>
          </a:p>
          <a:p>
            <a:r>
              <a:rPr lang="en-GB" dirty="0" smtClean="0"/>
              <a:t>Adverbs/adverbials of time</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1844950"/>
          </a:xfrm>
        </p:spPr>
        <p:txBody>
          <a:bodyPr>
            <a:normAutofit fontScale="70000" lnSpcReduction="20000"/>
          </a:bodyPr>
          <a:lstStyle/>
          <a:p>
            <a:r>
              <a:rPr lang="en-GB" dirty="0" smtClean="0"/>
              <a:t>Commas for lists</a:t>
            </a:r>
          </a:p>
          <a:p>
            <a:r>
              <a:rPr lang="en-GB" dirty="0" smtClean="0"/>
              <a:t>Parenthesis</a:t>
            </a:r>
          </a:p>
          <a:p>
            <a:r>
              <a:rPr lang="en-GB" dirty="0" smtClean="0"/>
              <a:t>Apostrophes for possession</a:t>
            </a:r>
          </a:p>
          <a:p>
            <a:r>
              <a:rPr lang="en-GB" dirty="0" smtClean="0"/>
              <a:t>Commas for clauses</a:t>
            </a:r>
          </a:p>
          <a:p>
            <a:r>
              <a:rPr lang="en-GB" dirty="0" smtClean="0"/>
              <a:t>Colons</a:t>
            </a:r>
          </a:p>
          <a:p>
            <a:r>
              <a:rPr lang="en-GB" dirty="0" smtClean="0"/>
              <a:t>Apostrophes for omission</a:t>
            </a:r>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31</a:t>
            </a:fld>
            <a:endParaRPr lang="en-US" noProof="0" dirty="0"/>
          </a:p>
        </p:txBody>
      </p:sp>
      <p:sp>
        <p:nvSpPr>
          <p:cNvPr id="9" name="Title 8"/>
          <p:cNvSpPr>
            <a:spLocks noGrp="1"/>
          </p:cNvSpPr>
          <p:nvPr>
            <p:ph type="title"/>
          </p:nvPr>
        </p:nvSpPr>
        <p:spPr/>
        <p:txBody>
          <a:bodyPr/>
          <a:lstStyle/>
          <a:p>
            <a:r>
              <a:rPr lang="en-GB" dirty="0" smtClean="0"/>
              <a:t>Year 5 Instruction texts</a:t>
            </a:r>
            <a:endParaRPr lang="en-GB" dirty="0"/>
          </a:p>
        </p:txBody>
      </p:sp>
      <p:sp>
        <p:nvSpPr>
          <p:cNvPr id="10" name="Text Placeholder 3"/>
          <p:cNvSpPr txBox="1">
            <a:spLocks/>
          </p:cNvSpPr>
          <p:nvPr/>
        </p:nvSpPr>
        <p:spPr>
          <a:xfrm>
            <a:off x="6186713" y="4484433"/>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5265621"/>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3014378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lnSpcReduction="10000"/>
          </a:bodyPr>
          <a:lstStyle/>
          <a:p>
            <a:r>
              <a:rPr lang="en-GB" dirty="0" smtClean="0"/>
              <a:t>Coordinating conjunctions (FANBOYS)</a:t>
            </a:r>
          </a:p>
          <a:p>
            <a:r>
              <a:rPr lang="en-GB" dirty="0" smtClean="0"/>
              <a:t>Subordinate conjunctions – after, if, when, until, so that</a:t>
            </a:r>
          </a:p>
          <a:p>
            <a:r>
              <a:rPr lang="en-GB" dirty="0" smtClean="0"/>
              <a:t>Expanded noun phrases</a:t>
            </a:r>
          </a:p>
          <a:p>
            <a:r>
              <a:rPr lang="en-GB" dirty="0" smtClean="0"/>
              <a:t>Commands using the imperative</a:t>
            </a:r>
          </a:p>
          <a:p>
            <a:r>
              <a:rPr lang="en-GB" dirty="0" smtClean="0"/>
              <a:t>Statements using the pronoun ‘you’</a:t>
            </a:r>
          </a:p>
          <a:p>
            <a:r>
              <a:rPr lang="en-GB" dirty="0" smtClean="0"/>
              <a:t>Adverbs/adverbials of manner</a:t>
            </a:r>
          </a:p>
          <a:p>
            <a:r>
              <a:rPr lang="en-GB" dirty="0" smtClean="0"/>
              <a:t>Adverbs/adverbials of time</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2147100"/>
          </a:xfrm>
        </p:spPr>
        <p:txBody>
          <a:bodyPr>
            <a:normAutofit fontScale="70000" lnSpcReduction="20000"/>
          </a:bodyPr>
          <a:lstStyle/>
          <a:p>
            <a:r>
              <a:rPr lang="en-GB" dirty="0" smtClean="0"/>
              <a:t>Commas for lists</a:t>
            </a:r>
          </a:p>
          <a:p>
            <a:r>
              <a:rPr lang="en-GB" dirty="0" smtClean="0"/>
              <a:t>Parenthesis</a:t>
            </a:r>
          </a:p>
          <a:p>
            <a:r>
              <a:rPr lang="en-GB" dirty="0" smtClean="0"/>
              <a:t>Apostrophes for possession</a:t>
            </a:r>
          </a:p>
          <a:p>
            <a:r>
              <a:rPr lang="en-GB" dirty="0" smtClean="0"/>
              <a:t>Commas for clauses</a:t>
            </a:r>
          </a:p>
          <a:p>
            <a:r>
              <a:rPr lang="en-GB" dirty="0" smtClean="0"/>
              <a:t>Colons</a:t>
            </a:r>
          </a:p>
          <a:p>
            <a:r>
              <a:rPr lang="en-GB" dirty="0" smtClean="0"/>
              <a:t>Semi-colons </a:t>
            </a:r>
          </a:p>
          <a:p>
            <a:r>
              <a:rPr lang="en-GB" dirty="0" smtClean="0"/>
              <a:t>Apostrophes for omission</a:t>
            </a:r>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32</a:t>
            </a:fld>
            <a:endParaRPr lang="en-US" noProof="0" dirty="0"/>
          </a:p>
        </p:txBody>
      </p:sp>
      <p:sp>
        <p:nvSpPr>
          <p:cNvPr id="9" name="Title 8"/>
          <p:cNvSpPr>
            <a:spLocks noGrp="1"/>
          </p:cNvSpPr>
          <p:nvPr>
            <p:ph type="title"/>
          </p:nvPr>
        </p:nvSpPr>
        <p:spPr/>
        <p:txBody>
          <a:bodyPr/>
          <a:lstStyle/>
          <a:p>
            <a:r>
              <a:rPr lang="en-GB" dirty="0" smtClean="0"/>
              <a:t>Year 6 Instruction texts</a:t>
            </a:r>
            <a:endParaRPr lang="en-GB" dirty="0"/>
          </a:p>
        </p:txBody>
      </p:sp>
      <p:sp>
        <p:nvSpPr>
          <p:cNvPr id="10" name="Text Placeholder 3"/>
          <p:cNvSpPr txBox="1">
            <a:spLocks/>
          </p:cNvSpPr>
          <p:nvPr/>
        </p:nvSpPr>
        <p:spPr>
          <a:xfrm>
            <a:off x="6186713" y="4781276"/>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5456101"/>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5738340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A title statement explaining what is to be achieved</a:t>
            </a:r>
          </a:p>
          <a:p>
            <a:r>
              <a:rPr lang="en-GB" dirty="0" smtClean="0"/>
              <a:t>A list of equipment or materials</a:t>
            </a:r>
          </a:p>
          <a:p>
            <a:r>
              <a:rPr lang="en-GB" dirty="0" smtClean="0"/>
              <a:t>Sequenced, chronological steps</a:t>
            </a:r>
          </a:p>
          <a:p>
            <a:r>
              <a:rPr lang="en-GB" dirty="0" smtClean="0"/>
              <a:t>Diagrams or illustrations</a:t>
            </a:r>
          </a:p>
          <a:p>
            <a:r>
              <a:rPr lang="en-GB" dirty="0" smtClean="0"/>
              <a:t>Present tense</a:t>
            </a:r>
          </a:p>
          <a:p>
            <a:r>
              <a:rPr lang="en-GB" dirty="0" smtClean="0"/>
              <a:t>Imperative verbs </a:t>
            </a:r>
          </a:p>
          <a:p>
            <a:r>
              <a:rPr lang="en-GB" dirty="0" smtClean="0"/>
              <a:t>Detailed information – prepositions, quantifiers, and precise vocabulary.</a:t>
            </a:r>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p:txBody>
          <a:bodyPr/>
          <a:lstStyle/>
          <a:p>
            <a:r>
              <a:rPr lang="en-GB" dirty="0" smtClean="0"/>
              <a:t>Purpose – The purpose of an explanation text is to explain to the reader how something works or why something happens.</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33</a:t>
            </a:fld>
            <a:endParaRPr lang="en-US" noProof="0" dirty="0"/>
          </a:p>
        </p:txBody>
      </p:sp>
      <p:sp>
        <p:nvSpPr>
          <p:cNvPr id="9" name="Title 8"/>
          <p:cNvSpPr>
            <a:spLocks noGrp="1"/>
          </p:cNvSpPr>
          <p:nvPr>
            <p:ph type="title"/>
          </p:nvPr>
        </p:nvSpPr>
        <p:spPr/>
        <p:txBody>
          <a:bodyPr/>
          <a:lstStyle/>
          <a:p>
            <a:r>
              <a:rPr lang="en-GB" dirty="0" smtClean="0"/>
              <a:t>Explanation Texts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8839320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lstStyle/>
          <a:p>
            <a:r>
              <a:rPr lang="en-GB" dirty="0" smtClean="0"/>
              <a:t>Coordinating conjunctions (FANBOYS)</a:t>
            </a:r>
          </a:p>
          <a:p>
            <a:r>
              <a:rPr lang="en-GB" dirty="0" smtClean="0"/>
              <a:t>Subordinate conjunctions – when, as, before, since, although, even though</a:t>
            </a:r>
          </a:p>
          <a:p>
            <a:r>
              <a:rPr lang="en-GB" dirty="0" smtClean="0"/>
              <a:t>Expanded noun phrases</a:t>
            </a:r>
          </a:p>
          <a:p>
            <a:r>
              <a:rPr lang="en-GB" dirty="0" smtClean="0"/>
              <a:t>Adverbs/adverbials of time</a:t>
            </a:r>
          </a:p>
          <a:p>
            <a:r>
              <a:rPr lang="en-GB" dirty="0" smtClean="0"/>
              <a:t>Adverbs/adverbials of manner</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lstStyle/>
          <a:p>
            <a:r>
              <a:rPr lang="en-GB" dirty="0" smtClean="0"/>
              <a:t>Apostrophes for possession</a:t>
            </a:r>
          </a:p>
          <a:p>
            <a:r>
              <a:rPr lang="en-GB" dirty="0" smtClean="0"/>
              <a:t>Commas for lists</a:t>
            </a:r>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34</a:t>
            </a:fld>
            <a:endParaRPr lang="en-US" noProof="0" dirty="0"/>
          </a:p>
        </p:txBody>
      </p:sp>
      <p:sp>
        <p:nvSpPr>
          <p:cNvPr id="9" name="Title 8"/>
          <p:cNvSpPr>
            <a:spLocks noGrp="1"/>
          </p:cNvSpPr>
          <p:nvPr>
            <p:ph type="title"/>
          </p:nvPr>
        </p:nvSpPr>
        <p:spPr/>
        <p:txBody>
          <a:bodyPr/>
          <a:lstStyle/>
          <a:p>
            <a:r>
              <a:rPr lang="en-GB" dirty="0" smtClean="0"/>
              <a:t>Year 3 Explanation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a:p>
            <a:r>
              <a:rPr lang="en-GB" dirty="0" smtClean="0"/>
              <a:t>Words ending in -</a:t>
            </a:r>
            <a:r>
              <a:rPr lang="en-GB" dirty="0" err="1" smtClean="0"/>
              <a:t>ly</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4447183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lstStyle/>
          <a:p>
            <a:r>
              <a:rPr lang="en-GB" dirty="0" smtClean="0"/>
              <a:t>Coordinating conjunctions (FANBOYS)</a:t>
            </a:r>
          </a:p>
          <a:p>
            <a:r>
              <a:rPr lang="en-GB" dirty="0" smtClean="0"/>
              <a:t>Subordinate conjunctions – when, as, before, since, although, even though</a:t>
            </a:r>
          </a:p>
          <a:p>
            <a:r>
              <a:rPr lang="en-GB" dirty="0" smtClean="0"/>
              <a:t>Expanded noun phrases</a:t>
            </a:r>
          </a:p>
          <a:p>
            <a:r>
              <a:rPr lang="en-GB" dirty="0" smtClean="0"/>
              <a:t>Adverbs/adverbials of time</a:t>
            </a:r>
          </a:p>
          <a:p>
            <a:r>
              <a:rPr lang="en-GB" dirty="0" smtClean="0"/>
              <a:t>Adverbs/adverbials of manner</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Commas for fronted adverbials</a:t>
            </a:r>
          </a:p>
          <a:p>
            <a:r>
              <a:rPr lang="en-GB" dirty="0" smtClean="0"/>
              <a:t>Apostrophes for possession</a:t>
            </a:r>
          </a:p>
          <a:p>
            <a:r>
              <a:rPr lang="en-GB" dirty="0" smtClean="0"/>
              <a:t>Commas for lists</a:t>
            </a:r>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35</a:t>
            </a:fld>
            <a:endParaRPr lang="en-US" noProof="0" dirty="0"/>
          </a:p>
        </p:txBody>
      </p:sp>
      <p:sp>
        <p:nvSpPr>
          <p:cNvPr id="9" name="Title 8"/>
          <p:cNvSpPr>
            <a:spLocks noGrp="1"/>
          </p:cNvSpPr>
          <p:nvPr>
            <p:ph type="title"/>
          </p:nvPr>
        </p:nvSpPr>
        <p:spPr/>
        <p:txBody>
          <a:bodyPr/>
          <a:lstStyle/>
          <a:p>
            <a:r>
              <a:rPr lang="en-GB" dirty="0" smtClean="0"/>
              <a:t>Year 4 Explanation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a:p>
            <a:r>
              <a:rPr lang="en-GB" dirty="0" smtClean="0"/>
              <a:t>Words ending in –</a:t>
            </a:r>
            <a:r>
              <a:rPr lang="en-GB" dirty="0" err="1" smtClean="0"/>
              <a:t>ly</a:t>
            </a:r>
            <a:endParaRPr lang="en-GB" dirty="0" smtClean="0"/>
          </a:p>
          <a:p>
            <a:r>
              <a:rPr lang="en-GB" dirty="0" smtClean="0"/>
              <a:t>Words ending in -</a:t>
            </a:r>
            <a:r>
              <a:rPr lang="en-GB" dirty="0" err="1" smtClean="0"/>
              <a:t>tion</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919019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lstStyle/>
          <a:p>
            <a:r>
              <a:rPr lang="en-GB" dirty="0" smtClean="0"/>
              <a:t>Subordinate conjunctions – when, as, before, since, although, even though</a:t>
            </a:r>
          </a:p>
          <a:p>
            <a:r>
              <a:rPr lang="en-GB" dirty="0" smtClean="0"/>
              <a:t>Relative clauses</a:t>
            </a:r>
          </a:p>
          <a:p>
            <a:r>
              <a:rPr lang="en-GB" dirty="0" smtClean="0"/>
              <a:t>Conjunctive adverbs for cause and effect</a:t>
            </a:r>
          </a:p>
          <a:p>
            <a:r>
              <a:rPr lang="en-GB" dirty="0" smtClean="0"/>
              <a:t>Expanded noun phrases</a:t>
            </a:r>
          </a:p>
          <a:p>
            <a:r>
              <a:rPr lang="en-GB" dirty="0" smtClean="0"/>
              <a:t>Adverbs/adverbials of time</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92500"/>
          </a:bodyPr>
          <a:lstStyle/>
          <a:p>
            <a:r>
              <a:rPr lang="en-GB" dirty="0" smtClean="0"/>
              <a:t>Punctuation for parenthesis</a:t>
            </a:r>
          </a:p>
          <a:p>
            <a:r>
              <a:rPr lang="en-GB" dirty="0" smtClean="0"/>
              <a:t>Experimenting with semi-colons and dashes</a:t>
            </a:r>
          </a:p>
          <a:p>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36</a:t>
            </a:fld>
            <a:endParaRPr lang="en-US" noProof="0" dirty="0"/>
          </a:p>
        </p:txBody>
      </p:sp>
      <p:sp>
        <p:nvSpPr>
          <p:cNvPr id="9" name="Title 8"/>
          <p:cNvSpPr>
            <a:spLocks noGrp="1"/>
          </p:cNvSpPr>
          <p:nvPr>
            <p:ph type="title"/>
          </p:nvPr>
        </p:nvSpPr>
        <p:spPr/>
        <p:txBody>
          <a:bodyPr/>
          <a:lstStyle/>
          <a:p>
            <a:r>
              <a:rPr lang="en-GB" dirty="0" smtClean="0"/>
              <a:t>Year 5 Explanation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list</a:t>
            </a:r>
          </a:p>
          <a:p>
            <a:r>
              <a:rPr lang="en-GB" dirty="0" smtClean="0"/>
              <a:t>Words ending in –</a:t>
            </a:r>
            <a:r>
              <a:rPr lang="en-GB" dirty="0" err="1" smtClean="0"/>
              <a:t>ible</a:t>
            </a:r>
            <a:endParaRPr lang="en-GB" dirty="0" smtClean="0"/>
          </a:p>
          <a:p>
            <a:r>
              <a:rPr lang="en-GB" dirty="0" smtClean="0"/>
              <a:t>Hyphenated words</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17509525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Passive voice</a:t>
            </a:r>
          </a:p>
          <a:p>
            <a:r>
              <a:rPr lang="en-GB" dirty="0" smtClean="0"/>
              <a:t>Subordinate conjunctions – when, as, before, since, until, although, even though</a:t>
            </a:r>
          </a:p>
          <a:p>
            <a:r>
              <a:rPr lang="en-GB" dirty="0" smtClean="0"/>
              <a:t>Relative clauses</a:t>
            </a:r>
          </a:p>
          <a:p>
            <a:r>
              <a:rPr lang="en-GB" dirty="0" smtClean="0"/>
              <a:t>Conjunctive adverbs for cause and effect</a:t>
            </a:r>
          </a:p>
          <a:p>
            <a:r>
              <a:rPr lang="en-GB" dirty="0" smtClean="0"/>
              <a:t>Expanded noun phrases</a:t>
            </a:r>
          </a:p>
          <a:p>
            <a:r>
              <a:rPr lang="en-GB" dirty="0" smtClean="0"/>
              <a:t>Adverbs/adverbials of time</a:t>
            </a:r>
          </a:p>
          <a:p>
            <a:r>
              <a:rPr lang="en-GB" dirty="0" smtClean="0"/>
              <a:t>Evaluative adverbs e.g. incredibly, sadly, amazingly</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Punctuation for parenthesis</a:t>
            </a:r>
          </a:p>
          <a:p>
            <a:r>
              <a:rPr lang="en-GB" dirty="0" smtClean="0"/>
              <a:t>Semi-colons, colons and dashes</a:t>
            </a:r>
          </a:p>
          <a:p>
            <a:endParaRPr lang="en-GB" dirty="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37</a:t>
            </a:fld>
            <a:endParaRPr lang="en-US" noProof="0" dirty="0"/>
          </a:p>
        </p:txBody>
      </p:sp>
      <p:sp>
        <p:nvSpPr>
          <p:cNvPr id="9" name="Title 8"/>
          <p:cNvSpPr>
            <a:spLocks noGrp="1"/>
          </p:cNvSpPr>
          <p:nvPr>
            <p:ph type="title"/>
          </p:nvPr>
        </p:nvSpPr>
        <p:spPr/>
        <p:txBody>
          <a:bodyPr/>
          <a:lstStyle/>
          <a:p>
            <a:r>
              <a:rPr lang="en-GB" dirty="0" smtClean="0"/>
              <a:t>Year 6 Explanation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list</a:t>
            </a:r>
          </a:p>
          <a:p>
            <a:r>
              <a:rPr lang="en-GB" dirty="0" smtClean="0"/>
              <a:t>Words ending in –</a:t>
            </a:r>
            <a:r>
              <a:rPr lang="en-GB" dirty="0" err="1" smtClean="0"/>
              <a:t>ible</a:t>
            </a:r>
            <a:endParaRPr lang="en-GB" dirty="0" smtClean="0"/>
          </a:p>
          <a:p>
            <a:r>
              <a:rPr lang="en-GB" dirty="0" smtClean="0"/>
              <a:t>Hyphenated words</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5496536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a:xfrm>
            <a:off x="520698" y="2886076"/>
            <a:ext cx="5475290" cy="3835399"/>
          </a:xfrm>
        </p:spPr>
        <p:txBody>
          <a:bodyPr>
            <a:normAutofit fontScale="62500" lnSpcReduction="20000"/>
          </a:bodyPr>
          <a:lstStyle/>
          <a:p>
            <a:pPr marL="0" indent="0">
              <a:buNone/>
            </a:pPr>
            <a:r>
              <a:rPr lang="en-GB" dirty="0" smtClean="0"/>
              <a:t>Structure often includes:</a:t>
            </a:r>
          </a:p>
          <a:p>
            <a:r>
              <a:rPr lang="en-GB" dirty="0" smtClean="0"/>
              <a:t>Often written in first or third person</a:t>
            </a:r>
          </a:p>
          <a:p>
            <a:r>
              <a:rPr lang="en-GB" dirty="0" smtClean="0"/>
              <a:t>Clear beginning, middle and ending</a:t>
            </a:r>
          </a:p>
          <a:p>
            <a:r>
              <a:rPr lang="en-GB" dirty="0" smtClean="0"/>
              <a:t>A strong opening to hook the reader</a:t>
            </a:r>
          </a:p>
          <a:p>
            <a:r>
              <a:rPr lang="en-GB" dirty="0" smtClean="0"/>
              <a:t>Orientation such as scene-setting or establishing context</a:t>
            </a:r>
          </a:p>
          <a:p>
            <a:r>
              <a:rPr lang="en-GB" dirty="0" smtClean="0"/>
              <a:t>Often in chronological order</a:t>
            </a:r>
          </a:p>
          <a:p>
            <a:r>
              <a:rPr lang="en-GB" dirty="0" smtClean="0"/>
              <a:t>Time adverbials </a:t>
            </a:r>
          </a:p>
          <a:p>
            <a:r>
              <a:rPr lang="en-GB" dirty="0" smtClean="0"/>
              <a:t>Additional detail about specific events e.g. He was surprised to see me.</a:t>
            </a:r>
          </a:p>
          <a:p>
            <a:r>
              <a:rPr lang="en-GB" dirty="0" smtClean="0"/>
              <a:t>Reorientation e.g. a closing statement that may include elaboration. </a:t>
            </a:r>
          </a:p>
          <a:p>
            <a:r>
              <a:rPr lang="en-GB" dirty="0" smtClean="0"/>
              <a:t>Structure sometimes reorganises the chronology of events using techniques such as flashbacks, moving the focus backwards and forwards in time, but these are more often used in fiction recounts. </a:t>
            </a:r>
          </a:p>
          <a:p>
            <a:endParaRPr lang="en-GB" dirty="0" smtClean="0"/>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a:xfrm>
            <a:off x="520492" y="1376932"/>
            <a:ext cx="10490407" cy="608895"/>
          </a:xfrm>
        </p:spPr>
        <p:txBody>
          <a:bodyPr/>
          <a:lstStyle/>
          <a:p>
            <a:r>
              <a:rPr lang="en-GB" dirty="0" smtClean="0"/>
              <a:t>Purpose – To provide an account of events. </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38</a:t>
            </a:fld>
            <a:endParaRPr lang="en-US" noProof="0" dirty="0"/>
          </a:p>
        </p:txBody>
      </p:sp>
      <p:sp>
        <p:nvSpPr>
          <p:cNvPr id="9" name="Title 8"/>
          <p:cNvSpPr>
            <a:spLocks noGrp="1"/>
          </p:cNvSpPr>
          <p:nvPr>
            <p:ph type="title"/>
          </p:nvPr>
        </p:nvSpPr>
        <p:spPr/>
        <p:txBody>
          <a:bodyPr/>
          <a:lstStyle/>
          <a:p>
            <a:r>
              <a:rPr lang="en-GB" dirty="0" smtClean="0"/>
              <a:t>Recounts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7873056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85000" lnSpcReduction="20000"/>
          </a:bodyPr>
          <a:lstStyle/>
          <a:p>
            <a:endParaRPr lang="en-GB" dirty="0" smtClean="0"/>
          </a:p>
          <a:p>
            <a:r>
              <a:rPr lang="en-GB" dirty="0" smtClean="0"/>
              <a:t>Simple sentences about an event</a:t>
            </a:r>
          </a:p>
          <a:p>
            <a:r>
              <a:rPr lang="en-GB" dirty="0" smtClean="0"/>
              <a:t>Appropriate vocabulary</a:t>
            </a:r>
          </a:p>
          <a:p>
            <a:r>
              <a:rPr lang="en-GB" dirty="0" smtClean="0"/>
              <a:t>Coordinating conjunctions – link ideas with ‘but’, ‘so’, ‘and’ or ‘or</a:t>
            </a:r>
          </a:p>
          <a:p>
            <a:r>
              <a:rPr lang="en-GB" dirty="0" smtClean="0"/>
              <a:t>Subordinate conjunctions – when, whilst, before or after.</a:t>
            </a:r>
          </a:p>
          <a:p>
            <a:r>
              <a:rPr lang="en-GB" dirty="0" smtClean="0"/>
              <a:t>Adverbs/adverbials of place</a:t>
            </a:r>
          </a:p>
          <a:p>
            <a:r>
              <a:rPr lang="en-GB" dirty="0" smtClean="0"/>
              <a:t>Adverbs/adverbials of time (first, next, then etc.)</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47500" lnSpcReduction="20000"/>
          </a:bodyPr>
          <a:lstStyle/>
          <a:p>
            <a:r>
              <a:rPr lang="en-GB" dirty="0" smtClean="0"/>
              <a:t>Exclamation marks</a:t>
            </a:r>
          </a:p>
          <a:p>
            <a:r>
              <a:rPr lang="en-GB" dirty="0" smtClean="0"/>
              <a:t>Commas for lists </a:t>
            </a:r>
          </a:p>
          <a:p>
            <a:r>
              <a:rPr lang="en-GB" dirty="0" smtClean="0"/>
              <a:t>Apostrophes for omission</a:t>
            </a:r>
          </a:p>
          <a:p>
            <a:r>
              <a:rPr lang="en-GB" dirty="0" smtClean="0"/>
              <a:t>Apostrophes for possession (GDS)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39</a:t>
            </a:fld>
            <a:endParaRPr lang="en-US" noProof="0" dirty="0"/>
          </a:p>
        </p:txBody>
      </p:sp>
      <p:sp>
        <p:nvSpPr>
          <p:cNvPr id="9" name="Title 8"/>
          <p:cNvSpPr>
            <a:spLocks noGrp="1"/>
          </p:cNvSpPr>
          <p:nvPr>
            <p:ph type="title"/>
          </p:nvPr>
        </p:nvSpPr>
        <p:spPr/>
        <p:txBody>
          <a:bodyPr/>
          <a:lstStyle/>
          <a:p>
            <a:r>
              <a:rPr lang="en-GB" dirty="0" smtClean="0"/>
              <a:t>Year 1 Recounts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2 ‘common exception words’ from the NC word list</a:t>
            </a:r>
          </a:p>
          <a:p>
            <a:r>
              <a:rPr lang="en-GB" dirty="0" smtClean="0"/>
              <a:t>Words ending in –</a:t>
            </a:r>
            <a:r>
              <a:rPr lang="en-GB" dirty="0" err="1" smtClean="0"/>
              <a:t>ed</a:t>
            </a:r>
            <a:r>
              <a:rPr lang="en-GB" dirty="0" smtClean="0"/>
              <a:t> e.g. dressed, wounded, spotted</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8416891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92500" lnSpcReduction="10000"/>
          </a:bodyPr>
          <a:lstStyle/>
          <a:p>
            <a:endParaRPr lang="en-GB" dirty="0" smtClean="0"/>
          </a:p>
          <a:p>
            <a:r>
              <a:rPr lang="en-GB" dirty="0" smtClean="0"/>
              <a:t>Coordinating conjunctions – link ideas with ‘but’, ‘so’, ‘and’ or ‘or</a:t>
            </a:r>
          </a:p>
          <a:p>
            <a:r>
              <a:rPr lang="en-GB" dirty="0" smtClean="0"/>
              <a:t>Subordinate conjunctions – when, whilst, before or after.</a:t>
            </a:r>
          </a:p>
          <a:p>
            <a:r>
              <a:rPr lang="en-GB" dirty="0" smtClean="0"/>
              <a:t>Adverbs/adverbials of place</a:t>
            </a:r>
          </a:p>
          <a:p>
            <a:r>
              <a:rPr lang="en-GB" dirty="0" smtClean="0"/>
              <a:t>Adverbs/adverbials of time (first, next, then etc.)</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47500" lnSpcReduction="20000"/>
          </a:bodyPr>
          <a:lstStyle/>
          <a:p>
            <a:r>
              <a:rPr lang="en-GB" dirty="0" smtClean="0"/>
              <a:t>Exclamation marks</a:t>
            </a:r>
          </a:p>
          <a:p>
            <a:r>
              <a:rPr lang="en-GB" dirty="0" smtClean="0"/>
              <a:t>Commas for lists </a:t>
            </a:r>
          </a:p>
          <a:p>
            <a:r>
              <a:rPr lang="en-GB" dirty="0" smtClean="0"/>
              <a:t>Apostrophes for omission</a:t>
            </a:r>
          </a:p>
          <a:p>
            <a:r>
              <a:rPr lang="en-GB" dirty="0" smtClean="0"/>
              <a:t>Apostrophes for possession (GDS)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40</a:t>
            </a:fld>
            <a:endParaRPr lang="en-US" noProof="0" dirty="0"/>
          </a:p>
        </p:txBody>
      </p:sp>
      <p:sp>
        <p:nvSpPr>
          <p:cNvPr id="9" name="Title 8"/>
          <p:cNvSpPr>
            <a:spLocks noGrp="1"/>
          </p:cNvSpPr>
          <p:nvPr>
            <p:ph type="title"/>
          </p:nvPr>
        </p:nvSpPr>
        <p:spPr/>
        <p:txBody>
          <a:bodyPr/>
          <a:lstStyle/>
          <a:p>
            <a:r>
              <a:rPr lang="en-GB" dirty="0" smtClean="0"/>
              <a:t>Year 2 Recounts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2 ‘common exception words’ from the NC word list</a:t>
            </a:r>
          </a:p>
          <a:p>
            <a:r>
              <a:rPr lang="en-GB" dirty="0" smtClean="0"/>
              <a:t>Words ending in –</a:t>
            </a:r>
            <a:r>
              <a:rPr lang="en-GB" dirty="0" err="1" smtClean="0"/>
              <a:t>ed</a:t>
            </a:r>
            <a:r>
              <a:rPr lang="en-GB" dirty="0" smtClean="0"/>
              <a:t> e.g. dressed, wounded, spotted</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6970456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lstStyle/>
          <a:p>
            <a:r>
              <a:rPr lang="en-GB" dirty="0" smtClean="0"/>
              <a:t>-</a:t>
            </a:r>
            <a:r>
              <a:rPr lang="en-GB" dirty="0" err="1" smtClean="0"/>
              <a:t>ing</a:t>
            </a:r>
            <a:r>
              <a:rPr lang="en-GB" dirty="0" smtClean="0"/>
              <a:t> verb sentence openers</a:t>
            </a:r>
          </a:p>
          <a:p>
            <a:r>
              <a:rPr lang="en-GB" dirty="0" smtClean="0"/>
              <a:t>Coordinating conjunctions (FANBOYS)</a:t>
            </a:r>
          </a:p>
          <a:p>
            <a:r>
              <a:rPr lang="en-GB" dirty="0" smtClean="0"/>
              <a:t>Subordinate conjunctions – when, whilst, before or after.</a:t>
            </a:r>
          </a:p>
          <a:p>
            <a:r>
              <a:rPr lang="en-GB" dirty="0" smtClean="0"/>
              <a:t>Adverbs/adverbials of place</a:t>
            </a:r>
          </a:p>
          <a:p>
            <a:r>
              <a:rPr lang="en-GB" dirty="0" smtClean="0"/>
              <a:t>Adverbs/adverbials of time</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Apostrophes for possession</a:t>
            </a:r>
          </a:p>
          <a:p>
            <a:r>
              <a:rPr lang="en-GB" dirty="0" smtClean="0"/>
              <a:t>Apostrophes for omission</a:t>
            </a:r>
          </a:p>
          <a:p>
            <a:r>
              <a:rPr lang="en-GB" dirty="0" smtClean="0"/>
              <a:t>Exclamation marks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41</a:t>
            </a:fld>
            <a:endParaRPr lang="en-US" noProof="0" dirty="0"/>
          </a:p>
        </p:txBody>
      </p:sp>
      <p:sp>
        <p:nvSpPr>
          <p:cNvPr id="9" name="Title 8"/>
          <p:cNvSpPr>
            <a:spLocks noGrp="1"/>
          </p:cNvSpPr>
          <p:nvPr>
            <p:ph type="title"/>
          </p:nvPr>
        </p:nvSpPr>
        <p:spPr/>
        <p:txBody>
          <a:bodyPr/>
          <a:lstStyle/>
          <a:p>
            <a:r>
              <a:rPr lang="en-GB" dirty="0" smtClean="0"/>
              <a:t>Year 3 Recounts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4777253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77500" lnSpcReduction="20000"/>
          </a:bodyPr>
          <a:lstStyle/>
          <a:p>
            <a:endParaRPr lang="en-GB" dirty="0" smtClean="0"/>
          </a:p>
          <a:p>
            <a:r>
              <a:rPr lang="en-GB" dirty="0" smtClean="0"/>
              <a:t>Coordinating conjunctions (FANBOYS)</a:t>
            </a:r>
          </a:p>
          <a:p>
            <a:r>
              <a:rPr lang="en-GB" dirty="0" smtClean="0"/>
              <a:t>Subordinate conjunctions – when, whilst, before or after.</a:t>
            </a:r>
          </a:p>
          <a:p>
            <a:r>
              <a:rPr lang="en-GB" dirty="0" smtClean="0"/>
              <a:t>Adverbs/adverbials of place</a:t>
            </a:r>
          </a:p>
          <a:p>
            <a:r>
              <a:rPr lang="en-GB" dirty="0" smtClean="0"/>
              <a:t>Adverbs/adverbials of time (much later, shortly after that etc.)</a:t>
            </a:r>
          </a:p>
          <a:p>
            <a:r>
              <a:rPr lang="en-GB" dirty="0" smtClean="0"/>
              <a:t>Expanded noun phrases</a:t>
            </a:r>
          </a:p>
          <a:p>
            <a:r>
              <a:rPr lang="en-GB" dirty="0" smtClean="0"/>
              <a:t>Relative clauses to add further detail</a:t>
            </a:r>
          </a:p>
          <a:p>
            <a:r>
              <a:rPr lang="en-GB" dirty="0" smtClean="0"/>
              <a:t>Present perfect tense e.g. This week, we have visited the </a:t>
            </a:r>
            <a:r>
              <a:rPr lang="en-GB" smtClean="0"/>
              <a:t>park..</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Commas for fronted adverbials</a:t>
            </a:r>
          </a:p>
          <a:p>
            <a:r>
              <a:rPr lang="en-GB" dirty="0" smtClean="0"/>
              <a:t>Apostrophes for omission</a:t>
            </a:r>
          </a:p>
          <a:p>
            <a:r>
              <a:rPr lang="en-GB" dirty="0" smtClean="0"/>
              <a:t>Apostrophes for possession</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42</a:t>
            </a:fld>
            <a:endParaRPr lang="en-US" noProof="0" dirty="0"/>
          </a:p>
        </p:txBody>
      </p:sp>
      <p:sp>
        <p:nvSpPr>
          <p:cNvPr id="9" name="Title 8"/>
          <p:cNvSpPr>
            <a:spLocks noGrp="1"/>
          </p:cNvSpPr>
          <p:nvPr>
            <p:ph type="title"/>
          </p:nvPr>
        </p:nvSpPr>
        <p:spPr/>
        <p:txBody>
          <a:bodyPr/>
          <a:lstStyle/>
          <a:p>
            <a:r>
              <a:rPr lang="en-GB" dirty="0" smtClean="0"/>
              <a:t>Year 4 Recounts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2882474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62500" lnSpcReduction="20000"/>
          </a:bodyPr>
          <a:lstStyle/>
          <a:p>
            <a:r>
              <a:rPr lang="en-GB" dirty="0" smtClean="0"/>
              <a:t>Indirect speech</a:t>
            </a:r>
          </a:p>
          <a:p>
            <a:r>
              <a:rPr lang="en-GB" dirty="0" smtClean="0"/>
              <a:t>Precise adjectives, verbs and adverbs</a:t>
            </a:r>
          </a:p>
          <a:p>
            <a:r>
              <a:rPr lang="en-GB" dirty="0" smtClean="0"/>
              <a:t>Subordinating conjunctions – when, whilst, before or after</a:t>
            </a:r>
          </a:p>
          <a:p>
            <a:r>
              <a:rPr lang="en-GB" dirty="0" smtClean="0"/>
              <a:t>Conjunctive adverbs </a:t>
            </a:r>
          </a:p>
          <a:p>
            <a:pPr lvl="1"/>
            <a:r>
              <a:rPr lang="en-GB" dirty="0" smtClean="0"/>
              <a:t>Opposite points e.g. The door had been locked before we retired to our quarters; despite this, the door was now wide open.</a:t>
            </a:r>
          </a:p>
          <a:p>
            <a:pPr lvl="1"/>
            <a:r>
              <a:rPr lang="en-GB" dirty="0" smtClean="0"/>
              <a:t>Emphasis e.g. Of course, we needed to come up with a plan.</a:t>
            </a:r>
          </a:p>
          <a:p>
            <a:r>
              <a:rPr lang="en-GB" dirty="0" smtClean="0"/>
              <a:t>Relative clauses</a:t>
            </a:r>
          </a:p>
          <a:p>
            <a:r>
              <a:rPr lang="en-GB" dirty="0" smtClean="0"/>
              <a:t>Adverbs/adverbial of time</a:t>
            </a:r>
          </a:p>
          <a:p>
            <a:r>
              <a:rPr lang="en-GB" dirty="0" smtClean="0"/>
              <a:t>Adverbs/adverbials of place</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Commas for parenthesis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43</a:t>
            </a:fld>
            <a:endParaRPr lang="en-US" noProof="0" dirty="0"/>
          </a:p>
        </p:txBody>
      </p:sp>
      <p:sp>
        <p:nvSpPr>
          <p:cNvPr id="9" name="Title 8"/>
          <p:cNvSpPr>
            <a:spLocks noGrp="1"/>
          </p:cNvSpPr>
          <p:nvPr>
            <p:ph type="title"/>
          </p:nvPr>
        </p:nvSpPr>
        <p:spPr/>
        <p:txBody>
          <a:bodyPr/>
          <a:lstStyle/>
          <a:p>
            <a:r>
              <a:rPr lang="en-GB" dirty="0" smtClean="0"/>
              <a:t>Year 5 Recounts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2395728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62500" lnSpcReduction="20000"/>
          </a:bodyPr>
          <a:lstStyle/>
          <a:p>
            <a:r>
              <a:rPr lang="en-GB" dirty="0" smtClean="0"/>
              <a:t>Higher level adverbials of time</a:t>
            </a:r>
          </a:p>
          <a:p>
            <a:r>
              <a:rPr lang="en-GB" dirty="0" smtClean="0"/>
              <a:t>Cause and effect conjunctions e.g. consequently, as a result</a:t>
            </a:r>
          </a:p>
          <a:p>
            <a:r>
              <a:rPr lang="en-GB" dirty="0" smtClean="0"/>
              <a:t>Indirect speech</a:t>
            </a:r>
          </a:p>
          <a:p>
            <a:r>
              <a:rPr lang="en-GB" dirty="0" smtClean="0"/>
              <a:t>Subjunctive mood/form</a:t>
            </a:r>
          </a:p>
          <a:p>
            <a:r>
              <a:rPr lang="en-GB" dirty="0" smtClean="0"/>
              <a:t>Subordinating conjunctions – when, whilst, before or after</a:t>
            </a:r>
          </a:p>
          <a:p>
            <a:r>
              <a:rPr lang="en-GB" dirty="0" smtClean="0"/>
              <a:t>Conjunctive adverbs </a:t>
            </a:r>
          </a:p>
          <a:p>
            <a:pPr lvl="1"/>
            <a:r>
              <a:rPr lang="en-GB" dirty="0" smtClean="0"/>
              <a:t>Additional points e.g. In addition to this,…</a:t>
            </a:r>
          </a:p>
          <a:p>
            <a:pPr lvl="1"/>
            <a:r>
              <a:rPr lang="en-GB" dirty="0" smtClean="0"/>
              <a:t>Opposite e.g. However,  On the other hand,</a:t>
            </a:r>
          </a:p>
          <a:p>
            <a:pPr lvl="1"/>
            <a:r>
              <a:rPr lang="en-GB" dirty="0" smtClean="0"/>
              <a:t>Results e.g. As a result, Consequently </a:t>
            </a:r>
          </a:p>
          <a:p>
            <a:r>
              <a:rPr lang="en-GB" dirty="0" smtClean="0"/>
              <a:t>Relative clauses</a:t>
            </a:r>
          </a:p>
          <a:p>
            <a:r>
              <a:rPr lang="en-GB" dirty="0" smtClean="0"/>
              <a:t>Adverbs/adverbials of place</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Semi-colons</a:t>
            </a:r>
          </a:p>
          <a:p>
            <a:r>
              <a:rPr lang="en-GB" dirty="0" smtClean="0"/>
              <a:t>Colons</a:t>
            </a:r>
          </a:p>
          <a:p>
            <a:r>
              <a:rPr lang="en-GB" dirty="0" smtClean="0"/>
              <a:t>Commas, dashes and brackets for parenthesis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44</a:t>
            </a:fld>
            <a:endParaRPr lang="en-US" noProof="0" dirty="0"/>
          </a:p>
        </p:txBody>
      </p:sp>
      <p:sp>
        <p:nvSpPr>
          <p:cNvPr id="9" name="Title 8"/>
          <p:cNvSpPr>
            <a:spLocks noGrp="1"/>
          </p:cNvSpPr>
          <p:nvPr>
            <p:ph type="title"/>
          </p:nvPr>
        </p:nvSpPr>
        <p:spPr/>
        <p:txBody>
          <a:bodyPr/>
          <a:lstStyle/>
          <a:p>
            <a:r>
              <a:rPr lang="en-GB" dirty="0" smtClean="0"/>
              <a:t>Year 6 Recounts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Hyphenated words</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11493051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fontScale="85000" lnSpcReduction="20000"/>
          </a:bodyPr>
          <a:lstStyle/>
          <a:p>
            <a:r>
              <a:rPr lang="en-GB" dirty="0" smtClean="0"/>
              <a:t>Dates </a:t>
            </a:r>
          </a:p>
          <a:p>
            <a:r>
              <a:rPr lang="en-GB" dirty="0" smtClean="0"/>
              <a:t>Salutation (optional) e.g. Dear diary, Dear kitty,</a:t>
            </a:r>
          </a:p>
          <a:p>
            <a:r>
              <a:rPr lang="en-GB" dirty="0" smtClean="0"/>
              <a:t>Chronological order – sequenced paragraphs</a:t>
            </a:r>
          </a:p>
          <a:p>
            <a:r>
              <a:rPr lang="en-GB" dirty="0" smtClean="0"/>
              <a:t>Past tense</a:t>
            </a:r>
          </a:p>
          <a:p>
            <a:r>
              <a:rPr lang="en-GB" dirty="0" smtClean="0"/>
              <a:t>First person – informal</a:t>
            </a:r>
          </a:p>
          <a:p>
            <a:r>
              <a:rPr lang="en-GB" dirty="0" smtClean="0"/>
              <a:t>Facts</a:t>
            </a:r>
          </a:p>
          <a:p>
            <a:r>
              <a:rPr lang="en-GB" dirty="0" smtClean="0"/>
              <a:t>Thoughts and feelings</a:t>
            </a:r>
          </a:p>
          <a:p>
            <a:r>
              <a:rPr lang="en-GB" dirty="0" smtClean="0"/>
              <a:t>Rhetorical questions</a:t>
            </a:r>
          </a:p>
          <a:p>
            <a:r>
              <a:rPr lang="en-GB" dirty="0" smtClean="0"/>
              <a:t>Sign off (optional)</a:t>
            </a:r>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p:txBody>
          <a:bodyPr/>
          <a:lstStyle/>
          <a:p>
            <a:r>
              <a:rPr lang="en-GB" dirty="0" smtClean="0"/>
              <a:t>Purpose – The purpose of a diary entry is to share a personal account of an event.</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45</a:t>
            </a:fld>
            <a:endParaRPr lang="en-US" noProof="0" dirty="0"/>
          </a:p>
        </p:txBody>
      </p:sp>
      <p:sp>
        <p:nvSpPr>
          <p:cNvPr id="9" name="Title 8"/>
          <p:cNvSpPr>
            <a:spLocks noGrp="1"/>
          </p:cNvSpPr>
          <p:nvPr>
            <p:ph type="title"/>
          </p:nvPr>
        </p:nvSpPr>
        <p:spPr/>
        <p:txBody>
          <a:bodyPr/>
          <a:lstStyle/>
          <a:p>
            <a:r>
              <a:rPr lang="en-GB" dirty="0" smtClean="0"/>
              <a:t>Recounts: diary entries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68321532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lstStyle/>
          <a:p>
            <a:r>
              <a:rPr lang="en-GB" dirty="0" smtClean="0"/>
              <a:t>Coordinating conjunctions – link ideas with ‘but’, ‘so’, ‘and’ or ‘or</a:t>
            </a:r>
          </a:p>
          <a:p>
            <a:r>
              <a:rPr lang="en-GB" dirty="0" smtClean="0"/>
              <a:t>Subordinate conjunctions – when, whilst, before or after.</a:t>
            </a:r>
          </a:p>
          <a:p>
            <a:r>
              <a:rPr lang="en-GB" dirty="0" smtClean="0"/>
              <a:t>Adverbs/adverbials of place</a:t>
            </a:r>
          </a:p>
          <a:p>
            <a:r>
              <a:rPr lang="en-GB" dirty="0" smtClean="0"/>
              <a:t>Adverbs/adverbials of time</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47500" lnSpcReduction="20000"/>
          </a:bodyPr>
          <a:lstStyle/>
          <a:p>
            <a:r>
              <a:rPr lang="en-GB" dirty="0" smtClean="0"/>
              <a:t>Exclamation marks</a:t>
            </a:r>
          </a:p>
          <a:p>
            <a:r>
              <a:rPr lang="en-GB" dirty="0" smtClean="0"/>
              <a:t>Commas for lists </a:t>
            </a:r>
          </a:p>
          <a:p>
            <a:r>
              <a:rPr lang="en-GB" dirty="0" smtClean="0"/>
              <a:t>Apostrophes for omission</a:t>
            </a:r>
          </a:p>
          <a:p>
            <a:r>
              <a:rPr lang="en-GB" dirty="0" smtClean="0"/>
              <a:t>Apostrophes for possession (GDS)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46</a:t>
            </a:fld>
            <a:endParaRPr lang="en-US" noProof="0" dirty="0"/>
          </a:p>
        </p:txBody>
      </p:sp>
      <p:sp>
        <p:nvSpPr>
          <p:cNvPr id="9" name="Title 8"/>
          <p:cNvSpPr>
            <a:spLocks noGrp="1"/>
          </p:cNvSpPr>
          <p:nvPr>
            <p:ph type="title"/>
          </p:nvPr>
        </p:nvSpPr>
        <p:spPr/>
        <p:txBody>
          <a:bodyPr/>
          <a:lstStyle/>
          <a:p>
            <a:r>
              <a:rPr lang="en-GB" dirty="0" smtClean="0"/>
              <a:t>Year 2 Diary entries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2 ‘common exception words’ from the NC word list</a:t>
            </a:r>
          </a:p>
          <a:p>
            <a:r>
              <a:rPr lang="en-GB" dirty="0" smtClean="0"/>
              <a:t>Words ending in –</a:t>
            </a:r>
            <a:r>
              <a:rPr lang="en-GB" dirty="0" err="1" smtClean="0"/>
              <a:t>ed</a:t>
            </a:r>
            <a:r>
              <a:rPr lang="en-GB" dirty="0" smtClean="0"/>
              <a:t> e.g. dressed, wounded, spotted</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6303864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lstStyle/>
          <a:p>
            <a:r>
              <a:rPr lang="en-GB" dirty="0" smtClean="0"/>
              <a:t>Coordinating conjunctions (FANBOYS)</a:t>
            </a:r>
          </a:p>
          <a:p>
            <a:r>
              <a:rPr lang="en-GB" dirty="0" smtClean="0"/>
              <a:t>Subordinate conjunctions – when, whilst, before or after.</a:t>
            </a:r>
          </a:p>
          <a:p>
            <a:r>
              <a:rPr lang="en-GB" dirty="0" smtClean="0"/>
              <a:t>Adverbs/adverbials of place</a:t>
            </a:r>
          </a:p>
          <a:p>
            <a:r>
              <a:rPr lang="en-GB" dirty="0" smtClean="0"/>
              <a:t>Adverbs/adverbials of time</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Apostrophes for possession</a:t>
            </a:r>
          </a:p>
          <a:p>
            <a:r>
              <a:rPr lang="en-GB" dirty="0" smtClean="0"/>
              <a:t>Apostrophes for omission</a:t>
            </a:r>
          </a:p>
          <a:p>
            <a:r>
              <a:rPr lang="en-GB" dirty="0" smtClean="0"/>
              <a:t>Exclamation marks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47</a:t>
            </a:fld>
            <a:endParaRPr lang="en-US" noProof="0" dirty="0"/>
          </a:p>
        </p:txBody>
      </p:sp>
      <p:sp>
        <p:nvSpPr>
          <p:cNvPr id="9" name="Title 8"/>
          <p:cNvSpPr>
            <a:spLocks noGrp="1"/>
          </p:cNvSpPr>
          <p:nvPr>
            <p:ph type="title"/>
          </p:nvPr>
        </p:nvSpPr>
        <p:spPr/>
        <p:txBody>
          <a:bodyPr/>
          <a:lstStyle/>
          <a:p>
            <a:r>
              <a:rPr lang="en-GB" dirty="0" smtClean="0"/>
              <a:t>Year 3 Diary entries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47219352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lstStyle/>
          <a:p>
            <a:r>
              <a:rPr lang="en-GB" dirty="0" smtClean="0"/>
              <a:t>Coordinating conjunctions (FANBOYS)</a:t>
            </a:r>
          </a:p>
          <a:p>
            <a:r>
              <a:rPr lang="en-GB" dirty="0" smtClean="0"/>
              <a:t>Subordinate conjunctions – when, whilst, before or after.</a:t>
            </a:r>
          </a:p>
          <a:p>
            <a:r>
              <a:rPr lang="en-GB" dirty="0" smtClean="0"/>
              <a:t>Adverbs/adverbials of place</a:t>
            </a:r>
          </a:p>
          <a:p>
            <a:r>
              <a:rPr lang="en-GB" dirty="0" smtClean="0"/>
              <a:t>Adverbs/adverbials of time</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Commas for fronted adverbials</a:t>
            </a:r>
          </a:p>
          <a:p>
            <a:r>
              <a:rPr lang="en-GB" dirty="0" smtClean="0"/>
              <a:t>Apostrophes for omission</a:t>
            </a:r>
          </a:p>
          <a:p>
            <a:r>
              <a:rPr lang="en-GB" dirty="0" smtClean="0"/>
              <a:t>Apostrophes for possession</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48</a:t>
            </a:fld>
            <a:endParaRPr lang="en-US" noProof="0" dirty="0"/>
          </a:p>
        </p:txBody>
      </p:sp>
      <p:sp>
        <p:nvSpPr>
          <p:cNvPr id="9" name="Title 8"/>
          <p:cNvSpPr>
            <a:spLocks noGrp="1"/>
          </p:cNvSpPr>
          <p:nvPr>
            <p:ph type="title"/>
          </p:nvPr>
        </p:nvSpPr>
        <p:spPr/>
        <p:txBody>
          <a:bodyPr/>
          <a:lstStyle/>
          <a:p>
            <a:r>
              <a:rPr lang="en-GB" dirty="0" smtClean="0"/>
              <a:t>Year 4 Diary entries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20869717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77500" lnSpcReduction="20000"/>
          </a:bodyPr>
          <a:lstStyle/>
          <a:p>
            <a:r>
              <a:rPr lang="en-GB" dirty="0" smtClean="0"/>
              <a:t>Subordinating conjunctions – when, whilst, before or after</a:t>
            </a:r>
          </a:p>
          <a:p>
            <a:r>
              <a:rPr lang="en-GB" dirty="0" smtClean="0"/>
              <a:t>Conjunctive adverbs </a:t>
            </a:r>
          </a:p>
          <a:p>
            <a:pPr lvl="1"/>
            <a:r>
              <a:rPr lang="en-GB" dirty="0" smtClean="0"/>
              <a:t>Opposite points e.g. The door had been locked before we retired to our quarters; despite this, the door was now wide open.</a:t>
            </a:r>
          </a:p>
          <a:p>
            <a:pPr lvl="1"/>
            <a:r>
              <a:rPr lang="en-GB" dirty="0" smtClean="0"/>
              <a:t>Emphasis e.g. Of course, we needed to come up with a plan.</a:t>
            </a:r>
          </a:p>
          <a:p>
            <a:r>
              <a:rPr lang="en-GB" dirty="0" smtClean="0"/>
              <a:t>Relative clauses</a:t>
            </a:r>
          </a:p>
          <a:p>
            <a:r>
              <a:rPr lang="en-GB" dirty="0" smtClean="0"/>
              <a:t>Adverbs/adverbial of time</a:t>
            </a:r>
          </a:p>
          <a:p>
            <a:r>
              <a:rPr lang="en-GB" dirty="0" smtClean="0"/>
              <a:t>Adverbs/adverbials of place</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Commas for parenthesis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49</a:t>
            </a:fld>
            <a:endParaRPr lang="en-US" noProof="0" dirty="0"/>
          </a:p>
        </p:txBody>
      </p:sp>
      <p:sp>
        <p:nvSpPr>
          <p:cNvPr id="9" name="Title 8"/>
          <p:cNvSpPr>
            <a:spLocks noGrp="1"/>
          </p:cNvSpPr>
          <p:nvPr>
            <p:ph type="title"/>
          </p:nvPr>
        </p:nvSpPr>
        <p:spPr/>
        <p:txBody>
          <a:bodyPr/>
          <a:lstStyle/>
          <a:p>
            <a:r>
              <a:rPr lang="en-GB" dirty="0" smtClean="0"/>
              <a:t>Year 5 Diary entries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22276711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77500" lnSpcReduction="20000"/>
          </a:bodyPr>
          <a:lstStyle/>
          <a:p>
            <a:r>
              <a:rPr lang="en-GB" dirty="0" smtClean="0"/>
              <a:t>Subjunctive mood/form</a:t>
            </a:r>
          </a:p>
          <a:p>
            <a:r>
              <a:rPr lang="en-GB" dirty="0" smtClean="0"/>
              <a:t>Subordinating conjunctions – when, whilst, before or after</a:t>
            </a:r>
          </a:p>
          <a:p>
            <a:r>
              <a:rPr lang="en-GB" dirty="0" smtClean="0"/>
              <a:t>Conjunctive adverbs </a:t>
            </a:r>
          </a:p>
          <a:p>
            <a:pPr lvl="1"/>
            <a:r>
              <a:rPr lang="en-GB" dirty="0" smtClean="0"/>
              <a:t>Additional points e.g. In addition to this,…</a:t>
            </a:r>
          </a:p>
          <a:p>
            <a:pPr lvl="1"/>
            <a:r>
              <a:rPr lang="en-GB" dirty="0" smtClean="0"/>
              <a:t>Opposite e.g. However,  On the other hand,</a:t>
            </a:r>
          </a:p>
          <a:p>
            <a:pPr lvl="1"/>
            <a:r>
              <a:rPr lang="en-GB" dirty="0" smtClean="0"/>
              <a:t>Results e.g. As a result, Consequently </a:t>
            </a:r>
          </a:p>
          <a:p>
            <a:r>
              <a:rPr lang="en-GB" dirty="0" smtClean="0"/>
              <a:t>Relative clauses</a:t>
            </a:r>
          </a:p>
          <a:p>
            <a:r>
              <a:rPr lang="en-GB" dirty="0" smtClean="0"/>
              <a:t>Adverbs/adverbial of time</a:t>
            </a:r>
          </a:p>
          <a:p>
            <a:r>
              <a:rPr lang="en-GB" dirty="0" smtClean="0"/>
              <a:t>Adverbs/adverbials of place</a:t>
            </a:r>
          </a:p>
          <a:p>
            <a:r>
              <a:rPr lang="en-GB" dirty="0" smtClean="0"/>
              <a:t>Expanded noun phrases</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Semi-colons</a:t>
            </a:r>
          </a:p>
          <a:p>
            <a:r>
              <a:rPr lang="en-GB" dirty="0" smtClean="0"/>
              <a:t>Colons</a:t>
            </a:r>
          </a:p>
          <a:p>
            <a:r>
              <a:rPr lang="en-GB" dirty="0" smtClean="0"/>
              <a:t>Commas, dashes and brackets for parenthesis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50</a:t>
            </a:fld>
            <a:endParaRPr lang="en-US" noProof="0" dirty="0"/>
          </a:p>
        </p:txBody>
      </p:sp>
      <p:sp>
        <p:nvSpPr>
          <p:cNvPr id="9" name="Title 8"/>
          <p:cNvSpPr>
            <a:spLocks noGrp="1"/>
          </p:cNvSpPr>
          <p:nvPr>
            <p:ph type="title"/>
          </p:nvPr>
        </p:nvSpPr>
        <p:spPr/>
        <p:txBody>
          <a:bodyPr/>
          <a:lstStyle/>
          <a:p>
            <a:r>
              <a:rPr lang="en-GB" dirty="0" smtClean="0"/>
              <a:t>Year 6 Diary entries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Hyphenated words</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63106003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fontScale="62500" lnSpcReduction="20000"/>
          </a:bodyPr>
          <a:lstStyle/>
          <a:p>
            <a:r>
              <a:rPr lang="en-GB" dirty="0" smtClean="0"/>
              <a:t>A headline to attract the reader’s attention</a:t>
            </a:r>
          </a:p>
          <a:p>
            <a:r>
              <a:rPr lang="en-GB" dirty="0" smtClean="0"/>
              <a:t>A </a:t>
            </a:r>
            <a:r>
              <a:rPr lang="en-GB" dirty="0" err="1" smtClean="0"/>
              <a:t>byline</a:t>
            </a:r>
            <a:endParaRPr lang="en-GB" dirty="0" smtClean="0"/>
          </a:p>
          <a:p>
            <a:r>
              <a:rPr lang="en-GB" dirty="0" smtClean="0"/>
              <a:t>An orientation paragraph – summary of the main points of the article</a:t>
            </a:r>
          </a:p>
          <a:p>
            <a:r>
              <a:rPr lang="en-GB" dirty="0" smtClean="0"/>
              <a:t>Body of the article</a:t>
            </a:r>
          </a:p>
          <a:p>
            <a:r>
              <a:rPr lang="en-GB" dirty="0" smtClean="0"/>
              <a:t>Facts and statements</a:t>
            </a:r>
          </a:p>
          <a:p>
            <a:r>
              <a:rPr lang="en-GB" dirty="0" smtClean="0"/>
              <a:t>Pictures and captions</a:t>
            </a:r>
          </a:p>
          <a:p>
            <a:r>
              <a:rPr lang="en-GB" dirty="0" smtClean="0"/>
              <a:t>Quotations</a:t>
            </a:r>
          </a:p>
          <a:p>
            <a:r>
              <a:rPr lang="en-GB" dirty="0" smtClean="0"/>
              <a:t>Reorientation – a final paragraph saying where the story might go next</a:t>
            </a:r>
          </a:p>
          <a:p>
            <a:r>
              <a:rPr lang="en-GB" dirty="0" smtClean="0"/>
              <a:t>Third person – formal language</a:t>
            </a:r>
          </a:p>
          <a:p>
            <a:r>
              <a:rPr lang="en-GB" dirty="0" smtClean="0"/>
              <a:t>Past tense (mostly)</a:t>
            </a:r>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p:txBody>
          <a:bodyPr/>
          <a:lstStyle/>
          <a:p>
            <a:r>
              <a:rPr lang="en-GB" dirty="0" smtClean="0"/>
              <a:t>Purpose – The purpose of a newspaper article is to inform and entertain the reader by providing news on current affairs. </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51</a:t>
            </a:fld>
            <a:endParaRPr lang="en-US" noProof="0" dirty="0"/>
          </a:p>
        </p:txBody>
      </p:sp>
      <p:sp>
        <p:nvSpPr>
          <p:cNvPr id="9" name="Title 8"/>
          <p:cNvSpPr>
            <a:spLocks noGrp="1"/>
          </p:cNvSpPr>
          <p:nvPr>
            <p:ph type="title"/>
          </p:nvPr>
        </p:nvSpPr>
        <p:spPr/>
        <p:txBody>
          <a:bodyPr/>
          <a:lstStyle/>
          <a:p>
            <a:r>
              <a:rPr lang="en-GB" dirty="0" smtClean="0"/>
              <a:t>Recounts: newspaper articles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06493435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lstStyle/>
          <a:p>
            <a:r>
              <a:rPr lang="en-GB" dirty="0" smtClean="0"/>
              <a:t>Coordinating conjunctions (FANBOYS)</a:t>
            </a:r>
          </a:p>
          <a:p>
            <a:r>
              <a:rPr lang="en-GB" dirty="0" smtClean="0"/>
              <a:t>Subordinate conjunctions – when, so that, before and until</a:t>
            </a:r>
          </a:p>
          <a:p>
            <a:r>
              <a:rPr lang="en-GB" dirty="0" smtClean="0"/>
              <a:t>Adverbs/adverbials of place</a:t>
            </a:r>
          </a:p>
          <a:p>
            <a:r>
              <a:rPr lang="en-GB" dirty="0" smtClean="0"/>
              <a:t>Adverbs/adverbials of time</a:t>
            </a:r>
          </a:p>
          <a:p>
            <a:r>
              <a:rPr lang="en-GB" dirty="0" smtClean="0"/>
              <a:t>Expanded noun phrases – add detail using ‘from’ and ‘of’</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lstStyle/>
          <a:p>
            <a:r>
              <a:rPr lang="en-GB" dirty="0" smtClean="0"/>
              <a:t>Apostrophes for possession</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52</a:t>
            </a:fld>
            <a:endParaRPr lang="en-US" noProof="0" dirty="0"/>
          </a:p>
        </p:txBody>
      </p:sp>
      <p:sp>
        <p:nvSpPr>
          <p:cNvPr id="9" name="Title 8"/>
          <p:cNvSpPr>
            <a:spLocks noGrp="1"/>
          </p:cNvSpPr>
          <p:nvPr>
            <p:ph type="title"/>
          </p:nvPr>
        </p:nvSpPr>
        <p:spPr/>
        <p:txBody>
          <a:bodyPr/>
          <a:lstStyle/>
          <a:p>
            <a:r>
              <a:rPr lang="en-GB" dirty="0" smtClean="0"/>
              <a:t>Year 3 Newspaper articles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a:p>
            <a:r>
              <a:rPr lang="en-GB" dirty="0" smtClean="0"/>
              <a:t>Words ending in –</a:t>
            </a:r>
            <a:r>
              <a:rPr lang="en-GB" dirty="0" err="1" smtClean="0"/>
              <a:t>tion</a:t>
            </a:r>
            <a:r>
              <a:rPr lang="en-GB" dirty="0" smtClean="0"/>
              <a:t>, -</a:t>
            </a:r>
            <a:r>
              <a:rPr lang="en-GB" dirty="0" err="1" smtClean="0"/>
              <a:t>sion</a:t>
            </a:r>
            <a:r>
              <a:rPr lang="en-GB" dirty="0" smtClean="0"/>
              <a:t>, -</a:t>
            </a:r>
            <a:r>
              <a:rPr lang="en-GB" dirty="0" err="1" smtClean="0"/>
              <a:t>ssion</a:t>
            </a:r>
            <a:r>
              <a:rPr lang="en-GB" dirty="0" smtClean="0"/>
              <a:t>. </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16810042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lnSpcReduction="10000"/>
          </a:bodyPr>
          <a:lstStyle/>
          <a:p>
            <a:r>
              <a:rPr lang="en-GB" dirty="0" smtClean="0"/>
              <a:t>Coordinating conjunctions (FANBOYS)</a:t>
            </a:r>
          </a:p>
          <a:p>
            <a:r>
              <a:rPr lang="en-GB" dirty="0" smtClean="0"/>
              <a:t>Subordinate conjunctions – when, so that, before and until</a:t>
            </a:r>
          </a:p>
          <a:p>
            <a:r>
              <a:rPr lang="en-GB" dirty="0" smtClean="0"/>
              <a:t>Adverbs/adverbials of place/preposition phrases</a:t>
            </a:r>
          </a:p>
          <a:p>
            <a:r>
              <a:rPr lang="en-GB" dirty="0" smtClean="0"/>
              <a:t>Adverbs/adverbials of time</a:t>
            </a:r>
          </a:p>
          <a:p>
            <a:r>
              <a:rPr lang="en-GB" dirty="0" smtClean="0"/>
              <a:t>Expanded noun phrases – add detail using ‘from’ and ‘of’</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lstStyle/>
          <a:p>
            <a:r>
              <a:rPr lang="en-GB" dirty="0" smtClean="0"/>
              <a:t>Apostrophes for possession</a:t>
            </a:r>
          </a:p>
          <a:p>
            <a:r>
              <a:rPr lang="en-GB" dirty="0" smtClean="0"/>
              <a:t>Apostrophes with plural possession</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53</a:t>
            </a:fld>
            <a:endParaRPr lang="en-US" noProof="0" dirty="0"/>
          </a:p>
        </p:txBody>
      </p:sp>
      <p:sp>
        <p:nvSpPr>
          <p:cNvPr id="9" name="Title 8"/>
          <p:cNvSpPr>
            <a:spLocks noGrp="1"/>
          </p:cNvSpPr>
          <p:nvPr>
            <p:ph type="title"/>
          </p:nvPr>
        </p:nvSpPr>
        <p:spPr/>
        <p:txBody>
          <a:bodyPr/>
          <a:lstStyle/>
          <a:p>
            <a:r>
              <a:rPr lang="en-GB" dirty="0" smtClean="0"/>
              <a:t>Year 4 Newspaper articles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925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a:p>
            <a:r>
              <a:rPr lang="en-GB" dirty="0" smtClean="0"/>
              <a:t>Words ending in –</a:t>
            </a:r>
            <a:r>
              <a:rPr lang="en-GB" dirty="0" err="1" smtClean="0"/>
              <a:t>tion</a:t>
            </a:r>
            <a:r>
              <a:rPr lang="en-GB" dirty="0" smtClean="0"/>
              <a:t>, -</a:t>
            </a:r>
            <a:r>
              <a:rPr lang="en-GB" dirty="0" err="1" smtClean="0"/>
              <a:t>sion</a:t>
            </a:r>
            <a:r>
              <a:rPr lang="en-GB" dirty="0" smtClean="0"/>
              <a:t>, -</a:t>
            </a:r>
            <a:r>
              <a:rPr lang="en-GB" dirty="0" err="1" smtClean="0"/>
              <a:t>ssion</a:t>
            </a:r>
            <a:r>
              <a:rPr lang="en-GB" dirty="0" smtClean="0"/>
              <a:t>, -</a:t>
            </a:r>
            <a:r>
              <a:rPr lang="en-GB" dirty="0" err="1" smtClean="0"/>
              <a:t>cian</a:t>
            </a:r>
            <a:r>
              <a:rPr lang="en-GB" dirty="0" smtClean="0"/>
              <a:t>. </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682828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70000" lnSpcReduction="20000"/>
          </a:bodyPr>
          <a:lstStyle/>
          <a:p>
            <a:r>
              <a:rPr lang="en-GB" dirty="0" smtClean="0"/>
              <a:t>Subordinate conjunctions – when, so that, before, until, unless</a:t>
            </a:r>
          </a:p>
          <a:p>
            <a:r>
              <a:rPr lang="en-GB" dirty="0" smtClean="0"/>
              <a:t>Relative clauses</a:t>
            </a:r>
          </a:p>
          <a:p>
            <a:r>
              <a:rPr lang="en-GB" dirty="0" smtClean="0"/>
              <a:t>Non-finite verb clauses e.g. </a:t>
            </a:r>
            <a:r>
              <a:rPr lang="en-GB" dirty="0" err="1" smtClean="0"/>
              <a:t>ing</a:t>
            </a:r>
            <a:r>
              <a:rPr lang="en-GB" dirty="0" smtClean="0"/>
              <a:t> starters</a:t>
            </a:r>
          </a:p>
          <a:p>
            <a:r>
              <a:rPr lang="en-GB" dirty="0" smtClean="0"/>
              <a:t>Conjunctive adverbs</a:t>
            </a:r>
          </a:p>
          <a:p>
            <a:pPr lvl="1"/>
            <a:r>
              <a:rPr lang="en-GB" dirty="0" smtClean="0"/>
              <a:t>Opposite points e.g. The investigation was stopped; however, Walter McNally has vowed to continue in his quest.</a:t>
            </a:r>
          </a:p>
          <a:p>
            <a:pPr lvl="1"/>
            <a:r>
              <a:rPr lang="en-GB" dirty="0" smtClean="0"/>
              <a:t>Results e.g. Forensic zoologists are still investigating the evidence; as a result, the area surrounding the lake has been cordoned off.</a:t>
            </a:r>
          </a:p>
          <a:p>
            <a:r>
              <a:rPr lang="en-GB" dirty="0" smtClean="0"/>
              <a:t>Adverbs/adverbials of place</a:t>
            </a:r>
          </a:p>
          <a:p>
            <a:r>
              <a:rPr lang="en-GB" dirty="0" smtClean="0"/>
              <a:t>Adverbs/adverbials of time</a:t>
            </a:r>
          </a:p>
          <a:p>
            <a:r>
              <a:rPr lang="en-GB" dirty="0" smtClean="0"/>
              <a:t>Expanded noun phrases – add detail using ‘from’ and ‘of’</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92500" lnSpcReduction="20000"/>
          </a:bodyPr>
          <a:lstStyle/>
          <a:p>
            <a:r>
              <a:rPr lang="en-GB" dirty="0" smtClean="0"/>
              <a:t>Commas, brackets and dashes for parenthesis</a:t>
            </a:r>
          </a:p>
          <a:p>
            <a:r>
              <a:rPr lang="en-GB" dirty="0" smtClean="0"/>
              <a:t>Use of inverted commas for speech</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54</a:t>
            </a:fld>
            <a:endParaRPr lang="en-US" noProof="0" dirty="0"/>
          </a:p>
        </p:txBody>
      </p:sp>
      <p:sp>
        <p:nvSpPr>
          <p:cNvPr id="9" name="Title 8"/>
          <p:cNvSpPr>
            <a:spLocks noGrp="1"/>
          </p:cNvSpPr>
          <p:nvPr>
            <p:ph type="title"/>
          </p:nvPr>
        </p:nvSpPr>
        <p:spPr/>
        <p:txBody>
          <a:bodyPr/>
          <a:lstStyle/>
          <a:p>
            <a:r>
              <a:rPr lang="en-GB" dirty="0" smtClean="0"/>
              <a:t>Year 5 Newspaper articles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Words with hyphens</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9278907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70000" lnSpcReduction="20000"/>
          </a:bodyPr>
          <a:lstStyle/>
          <a:p>
            <a:r>
              <a:rPr lang="en-GB" dirty="0" smtClean="0"/>
              <a:t>Passive voice</a:t>
            </a:r>
          </a:p>
          <a:p>
            <a:r>
              <a:rPr lang="en-GB" dirty="0" smtClean="0"/>
              <a:t>Subordinate conjunctions</a:t>
            </a:r>
          </a:p>
          <a:p>
            <a:r>
              <a:rPr lang="en-GB" dirty="0" smtClean="0"/>
              <a:t>Relative clauses</a:t>
            </a:r>
          </a:p>
          <a:p>
            <a:r>
              <a:rPr lang="en-GB" dirty="0" smtClean="0"/>
              <a:t>Non-finite verb clauses e.g. </a:t>
            </a:r>
            <a:r>
              <a:rPr lang="en-GB" dirty="0" err="1" smtClean="0"/>
              <a:t>ing</a:t>
            </a:r>
            <a:r>
              <a:rPr lang="en-GB" dirty="0" smtClean="0"/>
              <a:t> starters</a:t>
            </a:r>
          </a:p>
          <a:p>
            <a:r>
              <a:rPr lang="en-GB" dirty="0" smtClean="0"/>
              <a:t>Conjunctive adverbs</a:t>
            </a:r>
          </a:p>
          <a:p>
            <a:pPr lvl="1"/>
            <a:r>
              <a:rPr lang="en-GB" dirty="0" smtClean="0"/>
              <a:t>Additional points e.g. moreover, furthermore.</a:t>
            </a:r>
          </a:p>
          <a:p>
            <a:pPr lvl="1"/>
            <a:r>
              <a:rPr lang="en-GB" dirty="0" smtClean="0"/>
              <a:t>Results e.g. consequently, overall</a:t>
            </a:r>
          </a:p>
          <a:p>
            <a:r>
              <a:rPr lang="en-GB" dirty="0" smtClean="0"/>
              <a:t>Adverbs/adverbials of place</a:t>
            </a:r>
          </a:p>
          <a:p>
            <a:r>
              <a:rPr lang="en-GB" dirty="0" smtClean="0"/>
              <a:t>Adverbs/adverbials of time</a:t>
            </a:r>
          </a:p>
          <a:p>
            <a:r>
              <a:rPr lang="en-GB" dirty="0" smtClean="0"/>
              <a:t>Expanded noun phrases – add detail using ‘from’ and ‘of’</a:t>
            </a:r>
            <a:endParaRPr lang="en-GB" dirty="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Punctuation for parenthesis</a:t>
            </a:r>
          </a:p>
          <a:p>
            <a:r>
              <a:rPr lang="en-GB" dirty="0" smtClean="0"/>
              <a:t>Semi-colons and colons</a:t>
            </a:r>
          </a:p>
          <a:p>
            <a:r>
              <a:rPr lang="en-GB" dirty="0" smtClean="0"/>
              <a:t>Use of inverted commas for speech</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55</a:t>
            </a:fld>
            <a:endParaRPr lang="en-US" noProof="0" dirty="0"/>
          </a:p>
        </p:txBody>
      </p:sp>
      <p:sp>
        <p:nvSpPr>
          <p:cNvPr id="9" name="Title 8"/>
          <p:cNvSpPr>
            <a:spLocks noGrp="1"/>
          </p:cNvSpPr>
          <p:nvPr>
            <p:ph type="title"/>
          </p:nvPr>
        </p:nvSpPr>
        <p:spPr/>
        <p:txBody>
          <a:bodyPr/>
          <a:lstStyle/>
          <a:p>
            <a:r>
              <a:rPr lang="en-GB" dirty="0" smtClean="0"/>
              <a:t>Year 6 Newspaper articles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Words with hyphens</a:t>
            </a:r>
          </a:p>
          <a:p>
            <a:r>
              <a:rPr lang="en-GB" dirty="0" smtClean="0"/>
              <a:t>Words ending in –able and -</a:t>
            </a:r>
            <a:r>
              <a:rPr lang="en-GB" dirty="0" err="1" smtClean="0"/>
              <a:t>ible</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6279385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518678" y="2334093"/>
            <a:ext cx="5475290" cy="781188"/>
          </a:xfrm>
        </p:spPr>
        <p:txBody>
          <a:bodyPr>
            <a:normAutofit fontScale="92500" lnSpcReduction="20000"/>
          </a:bodyPr>
          <a:lstStyle/>
          <a:p>
            <a:r>
              <a:rPr lang="en-GB" dirty="0" smtClean="0"/>
              <a:t>KS1 Specific </a:t>
            </a:r>
            <a:r>
              <a:rPr lang="en-GB" dirty="0" smtClean="0"/>
              <a:t>features of this text </a:t>
            </a:r>
            <a:r>
              <a:rPr lang="en-GB" dirty="0" smtClean="0"/>
              <a:t>type (Posters and adverts)</a:t>
            </a:r>
            <a:endParaRPr lang="en-GB" dirty="0"/>
          </a:p>
        </p:txBody>
      </p:sp>
      <p:sp>
        <p:nvSpPr>
          <p:cNvPr id="3" name="Content Placeholder 2"/>
          <p:cNvSpPr>
            <a:spLocks noGrp="1"/>
          </p:cNvSpPr>
          <p:nvPr>
            <p:ph sz="half" idx="13"/>
          </p:nvPr>
        </p:nvSpPr>
        <p:spPr>
          <a:xfrm>
            <a:off x="518678" y="3124201"/>
            <a:ext cx="5475290" cy="3232149"/>
          </a:xfrm>
        </p:spPr>
        <p:txBody>
          <a:bodyPr>
            <a:normAutofit fontScale="92500" lnSpcReduction="10000"/>
          </a:bodyPr>
          <a:lstStyle/>
          <a:p>
            <a:r>
              <a:rPr lang="en-GB" dirty="0" smtClean="0"/>
              <a:t>Deals and bargains</a:t>
            </a:r>
          </a:p>
          <a:p>
            <a:r>
              <a:rPr lang="en-GB" dirty="0" smtClean="0"/>
              <a:t>Direct address to the </a:t>
            </a:r>
            <a:r>
              <a:rPr lang="en-GB" dirty="0" smtClean="0"/>
              <a:t>reader (can include flattery)</a:t>
            </a:r>
            <a:endParaRPr lang="en-GB" dirty="0" smtClean="0"/>
          </a:p>
          <a:p>
            <a:r>
              <a:rPr lang="en-GB" dirty="0" smtClean="0"/>
              <a:t>Facts </a:t>
            </a:r>
            <a:r>
              <a:rPr lang="en-GB" dirty="0" smtClean="0"/>
              <a:t>and statistics</a:t>
            </a:r>
          </a:p>
          <a:p>
            <a:r>
              <a:rPr lang="en-GB" dirty="0" smtClean="0"/>
              <a:t>Opinion (can be expert opinion)</a:t>
            </a:r>
          </a:p>
          <a:p>
            <a:r>
              <a:rPr lang="en-GB" dirty="0" smtClean="0"/>
              <a:t>Rhetorical </a:t>
            </a:r>
            <a:r>
              <a:rPr lang="en-GB" dirty="0" smtClean="0"/>
              <a:t>questions</a:t>
            </a:r>
          </a:p>
          <a:p>
            <a:r>
              <a:rPr lang="en-GB" dirty="0" smtClean="0"/>
              <a:t>Emotive/exaggerated language</a:t>
            </a:r>
          </a:p>
          <a:p>
            <a:r>
              <a:rPr lang="en-GB" dirty="0" smtClean="0"/>
              <a:t>Triples/the rule of three</a:t>
            </a:r>
          </a:p>
          <a:p>
            <a:endParaRPr lang="en-GB" dirty="0"/>
          </a:p>
        </p:txBody>
      </p:sp>
      <p:sp>
        <p:nvSpPr>
          <p:cNvPr id="6" name="Text Placeholder 5"/>
          <p:cNvSpPr>
            <a:spLocks noGrp="1"/>
          </p:cNvSpPr>
          <p:nvPr>
            <p:ph type="body" sz="quarter" idx="16"/>
          </p:nvPr>
        </p:nvSpPr>
        <p:spPr/>
        <p:txBody>
          <a:bodyPr/>
          <a:lstStyle/>
          <a:p>
            <a:r>
              <a:rPr lang="en-GB" dirty="0" smtClean="0"/>
              <a:t>Purpose – The purpose of a persuasive text is to encourage the reader to buy a product or buy into an idea.</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56</a:t>
            </a:fld>
            <a:endParaRPr lang="en-US" noProof="0" dirty="0"/>
          </a:p>
        </p:txBody>
      </p:sp>
      <p:sp>
        <p:nvSpPr>
          <p:cNvPr id="9" name="Title 8"/>
          <p:cNvSpPr>
            <a:spLocks noGrp="1"/>
          </p:cNvSpPr>
          <p:nvPr>
            <p:ph type="title"/>
          </p:nvPr>
        </p:nvSpPr>
        <p:spPr/>
        <p:txBody>
          <a:bodyPr/>
          <a:lstStyle/>
          <a:p>
            <a:r>
              <a:rPr lang="en-GB" dirty="0" smtClean="0"/>
              <a:t>Persuasive texts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
        <p:nvSpPr>
          <p:cNvPr id="12" name="Text Placeholder 1"/>
          <p:cNvSpPr>
            <a:spLocks noGrp="1"/>
          </p:cNvSpPr>
          <p:nvPr>
            <p:ph type="body" idx="1"/>
          </p:nvPr>
        </p:nvSpPr>
        <p:spPr>
          <a:xfrm>
            <a:off x="6299981" y="2343013"/>
            <a:ext cx="5475290" cy="781188"/>
          </a:xfrm>
        </p:spPr>
        <p:txBody>
          <a:bodyPr>
            <a:normAutofit fontScale="92500"/>
          </a:bodyPr>
          <a:lstStyle/>
          <a:p>
            <a:r>
              <a:rPr lang="en-GB" dirty="0" smtClean="0"/>
              <a:t>KS2 specific </a:t>
            </a:r>
            <a:r>
              <a:rPr lang="en-GB" dirty="0" smtClean="0"/>
              <a:t>features of this text </a:t>
            </a:r>
            <a:r>
              <a:rPr lang="en-GB" dirty="0" smtClean="0"/>
              <a:t>type</a:t>
            </a:r>
          </a:p>
          <a:p>
            <a:endParaRPr lang="en-GB" dirty="0"/>
          </a:p>
        </p:txBody>
      </p:sp>
      <p:sp>
        <p:nvSpPr>
          <p:cNvPr id="13" name="Content Placeholder 2"/>
          <p:cNvSpPr>
            <a:spLocks noGrp="1"/>
          </p:cNvSpPr>
          <p:nvPr>
            <p:ph sz="half" idx="13"/>
          </p:nvPr>
        </p:nvSpPr>
        <p:spPr>
          <a:xfrm>
            <a:off x="6299981" y="3032275"/>
            <a:ext cx="5475290" cy="3232149"/>
          </a:xfrm>
        </p:spPr>
        <p:txBody>
          <a:bodyPr>
            <a:normAutofit fontScale="62500" lnSpcReduction="20000"/>
          </a:bodyPr>
          <a:lstStyle/>
          <a:p>
            <a:r>
              <a:rPr lang="en-GB" dirty="0" smtClean="0"/>
              <a:t>Deals and bargains</a:t>
            </a:r>
          </a:p>
          <a:p>
            <a:r>
              <a:rPr lang="en-GB" dirty="0" smtClean="0"/>
              <a:t>Direct address to the </a:t>
            </a:r>
            <a:r>
              <a:rPr lang="en-GB" dirty="0" smtClean="0"/>
              <a:t>reader (can include flattery)</a:t>
            </a:r>
          </a:p>
          <a:p>
            <a:r>
              <a:rPr lang="en-GB" dirty="0" smtClean="0"/>
              <a:t>Flipping the argument (Although some would say that windfarms are a blot on the landscape, they are wrong because… </a:t>
            </a:r>
            <a:endParaRPr lang="en-GB" dirty="0" smtClean="0"/>
          </a:p>
          <a:p>
            <a:r>
              <a:rPr lang="en-GB" dirty="0" smtClean="0"/>
              <a:t>Alliteration and assonance</a:t>
            </a:r>
            <a:endParaRPr lang="en-GB" dirty="0" smtClean="0"/>
          </a:p>
          <a:p>
            <a:r>
              <a:rPr lang="en-GB" dirty="0" smtClean="0"/>
              <a:t>Facts </a:t>
            </a:r>
            <a:r>
              <a:rPr lang="en-GB" dirty="0" smtClean="0"/>
              <a:t>and statistics</a:t>
            </a:r>
          </a:p>
          <a:p>
            <a:r>
              <a:rPr lang="en-GB" dirty="0" smtClean="0"/>
              <a:t>Opinion (can be expert opinion)</a:t>
            </a:r>
          </a:p>
          <a:p>
            <a:r>
              <a:rPr lang="en-GB" dirty="0" smtClean="0"/>
              <a:t>Repetition</a:t>
            </a:r>
          </a:p>
          <a:p>
            <a:r>
              <a:rPr lang="en-GB" dirty="0" smtClean="0"/>
              <a:t>Rhetorical </a:t>
            </a:r>
            <a:r>
              <a:rPr lang="en-GB" dirty="0" smtClean="0"/>
              <a:t>questions</a:t>
            </a:r>
          </a:p>
          <a:p>
            <a:r>
              <a:rPr lang="en-GB" dirty="0" smtClean="0"/>
              <a:t>Emotive/exaggerated language</a:t>
            </a:r>
          </a:p>
          <a:p>
            <a:r>
              <a:rPr lang="en-GB" dirty="0" smtClean="0"/>
              <a:t>Triples/the rule of three</a:t>
            </a:r>
          </a:p>
          <a:p>
            <a:endParaRPr lang="en-GB" dirty="0"/>
          </a:p>
        </p:txBody>
      </p:sp>
    </p:spTree>
    <p:extLst>
      <p:ext uri="{BB962C8B-B14F-4D97-AF65-F5344CB8AC3E}">
        <p14:creationId xmlns:p14="http://schemas.microsoft.com/office/powerpoint/2010/main" val="178206393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a:bodyPr>
          <a:lstStyle/>
          <a:p>
            <a:r>
              <a:rPr lang="en-GB" dirty="0" smtClean="0"/>
              <a:t>Personal pronouns – speak directly to the reader with the second-person ‘you’</a:t>
            </a:r>
          </a:p>
          <a:p>
            <a:r>
              <a:rPr lang="en-GB" dirty="0" smtClean="0"/>
              <a:t>Expanded noun phrases – for exaggeration e.g. the most amazing sights, a fun magic carpet ride</a:t>
            </a:r>
          </a:p>
          <a:p>
            <a:r>
              <a:rPr lang="en-GB" dirty="0" smtClean="0"/>
              <a:t>Coordinating conjunctions – ‘and’ ‘but</a:t>
            </a:r>
            <a:endParaRPr lang="en-GB" dirty="0" smtClean="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Question marks</a:t>
            </a:r>
          </a:p>
          <a:p>
            <a:r>
              <a:rPr lang="en-GB" dirty="0" smtClean="0"/>
              <a:t>Exclamation marks</a:t>
            </a:r>
          </a:p>
          <a:p>
            <a:pPr marL="0" indent="0">
              <a:buNone/>
            </a:pPr>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57</a:t>
            </a:fld>
            <a:endParaRPr lang="en-US" noProof="0" dirty="0"/>
          </a:p>
        </p:txBody>
      </p:sp>
      <p:sp>
        <p:nvSpPr>
          <p:cNvPr id="9" name="Title 8"/>
          <p:cNvSpPr>
            <a:spLocks noGrp="1"/>
          </p:cNvSpPr>
          <p:nvPr>
            <p:ph type="title"/>
          </p:nvPr>
        </p:nvSpPr>
        <p:spPr>
          <a:xfrm>
            <a:off x="518678" y="209028"/>
            <a:ext cx="9635256" cy="1147969"/>
          </a:xfrm>
        </p:spPr>
        <p:txBody>
          <a:bodyPr>
            <a:normAutofit fontScale="90000"/>
          </a:bodyPr>
          <a:lstStyle/>
          <a:p>
            <a:r>
              <a:rPr lang="en-GB" dirty="0" smtClean="0"/>
              <a:t>Year </a:t>
            </a:r>
            <a:r>
              <a:rPr lang="en-GB" dirty="0" smtClean="0"/>
              <a:t>1 </a:t>
            </a:r>
            <a:r>
              <a:rPr lang="en-GB" dirty="0" smtClean="0"/>
              <a:t>Persuasive texts (posters or adverts)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177274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a:t>
            </a:r>
            <a:r>
              <a:rPr lang="en-GB" dirty="0" smtClean="0"/>
              <a:t>1 </a:t>
            </a:r>
            <a:r>
              <a:rPr lang="en-GB" dirty="0" smtClean="0"/>
              <a:t>‘common exception words’ from the NC word </a:t>
            </a:r>
            <a:r>
              <a:rPr lang="en-GB" dirty="0" smtClean="0"/>
              <a:t>list</a:t>
            </a:r>
            <a:endParaRPr lang="en-GB" dirty="0" smtClean="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09249991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92500"/>
          </a:bodyPr>
          <a:lstStyle/>
          <a:p>
            <a:r>
              <a:rPr lang="en-GB" dirty="0" smtClean="0"/>
              <a:t>Personal pronouns – speak directly to the reader with the second-person ‘you’</a:t>
            </a:r>
          </a:p>
          <a:p>
            <a:r>
              <a:rPr lang="en-GB" dirty="0" smtClean="0"/>
              <a:t>Coordinating conjunctions – link ideas with ‘and</a:t>
            </a:r>
            <a:r>
              <a:rPr lang="en-GB" dirty="0" smtClean="0"/>
              <a:t>’, ‘but’, ‘so’</a:t>
            </a:r>
            <a:endParaRPr lang="en-GB" dirty="0" smtClean="0"/>
          </a:p>
          <a:p>
            <a:r>
              <a:rPr lang="en-GB" dirty="0" smtClean="0"/>
              <a:t>Subordinating conjunctions – expand upon independent clauses with ‘because’</a:t>
            </a:r>
          </a:p>
          <a:p>
            <a:r>
              <a:rPr lang="en-GB" dirty="0" smtClean="0"/>
              <a:t>Expanded noun phrases – for exaggeration</a:t>
            </a:r>
          </a:p>
          <a:p>
            <a:r>
              <a:rPr lang="en-GB" dirty="0" smtClean="0"/>
              <a:t>Commands – instruct the reader</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Question marks</a:t>
            </a:r>
          </a:p>
          <a:p>
            <a:r>
              <a:rPr lang="en-GB" dirty="0" smtClean="0"/>
              <a:t>Exclamation marks</a:t>
            </a:r>
          </a:p>
          <a:p>
            <a:r>
              <a:rPr lang="en-GB" dirty="0" smtClean="0"/>
              <a:t>Apostrophes for possession (GDS)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58</a:t>
            </a:fld>
            <a:endParaRPr lang="en-US" noProof="0" dirty="0"/>
          </a:p>
        </p:txBody>
      </p:sp>
      <p:sp>
        <p:nvSpPr>
          <p:cNvPr id="9" name="Title 8"/>
          <p:cNvSpPr>
            <a:spLocks noGrp="1"/>
          </p:cNvSpPr>
          <p:nvPr>
            <p:ph type="title"/>
          </p:nvPr>
        </p:nvSpPr>
        <p:spPr>
          <a:xfrm>
            <a:off x="518678" y="209028"/>
            <a:ext cx="9635256" cy="1147969"/>
          </a:xfrm>
        </p:spPr>
        <p:txBody>
          <a:bodyPr>
            <a:normAutofit fontScale="90000"/>
          </a:bodyPr>
          <a:lstStyle/>
          <a:p>
            <a:r>
              <a:rPr lang="en-GB" dirty="0" smtClean="0"/>
              <a:t>Year 2 Persuasive texts (posters or adverts)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1772741"/>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2 ‘common exception words’ from the NC word list</a:t>
            </a:r>
          </a:p>
          <a:p>
            <a:r>
              <a:rPr lang="en-GB" dirty="0" smtClean="0"/>
              <a:t>Words ending in –</a:t>
            </a:r>
            <a:r>
              <a:rPr lang="en-GB" dirty="0" err="1" smtClean="0"/>
              <a:t>ing</a:t>
            </a:r>
            <a:endParaRPr lang="en-GB" dirty="0" smtClean="0"/>
          </a:p>
          <a:p>
            <a:r>
              <a:rPr lang="en-GB" dirty="0" smtClean="0"/>
              <a:t>Words ending in –</a:t>
            </a:r>
            <a:r>
              <a:rPr lang="en-GB" dirty="0" err="1" smtClean="0"/>
              <a:t>est</a:t>
            </a:r>
            <a:endParaRPr lang="en-GB" dirty="0" smtClean="0"/>
          </a:p>
          <a:p>
            <a:r>
              <a:rPr lang="en-GB" dirty="0" smtClean="0"/>
              <a:t>Words ending in -</a:t>
            </a:r>
            <a:r>
              <a:rPr lang="en-GB" dirty="0" err="1" smtClean="0"/>
              <a:t>ful</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59024223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Adverbs – show possibility or degree</a:t>
            </a:r>
          </a:p>
          <a:p>
            <a:r>
              <a:rPr lang="en-GB" dirty="0" smtClean="0"/>
              <a:t>Personal pronouns – speak directly to the reader with the second-person ‘you’</a:t>
            </a:r>
          </a:p>
          <a:p>
            <a:r>
              <a:rPr lang="en-GB" dirty="0" smtClean="0"/>
              <a:t>Expanded noun phrases – for exaggeration</a:t>
            </a:r>
          </a:p>
          <a:p>
            <a:r>
              <a:rPr lang="en-GB" dirty="0" smtClean="0"/>
              <a:t>Coordinating conjunctions – ‘and’, ‘but’ ‘for’, ‘so’</a:t>
            </a:r>
          </a:p>
          <a:p>
            <a:r>
              <a:rPr lang="en-GB" dirty="0" smtClean="0"/>
              <a:t>Subordinating conjunctions – ‘whenever’, ‘if’, ‘even if’, ‘because’</a:t>
            </a:r>
          </a:p>
          <a:p>
            <a:r>
              <a:rPr lang="en-GB" dirty="0" smtClean="0"/>
              <a:t>Commands using the imperative – instruction the reader</a:t>
            </a:r>
            <a:endParaRPr lang="en-GB" dirty="0" smtClean="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Commas for lists</a:t>
            </a:r>
          </a:p>
          <a:p>
            <a:r>
              <a:rPr lang="en-GB" dirty="0" smtClean="0"/>
              <a:t>Apostrophes </a:t>
            </a:r>
            <a:r>
              <a:rPr lang="en-GB" dirty="0" smtClean="0"/>
              <a:t>for </a:t>
            </a:r>
            <a:r>
              <a:rPr lang="en-GB" dirty="0" smtClean="0"/>
              <a:t>possession</a:t>
            </a:r>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59</a:t>
            </a:fld>
            <a:endParaRPr lang="en-US" noProof="0" dirty="0"/>
          </a:p>
        </p:txBody>
      </p:sp>
      <p:sp>
        <p:nvSpPr>
          <p:cNvPr id="9" name="Title 8"/>
          <p:cNvSpPr>
            <a:spLocks noGrp="1"/>
          </p:cNvSpPr>
          <p:nvPr>
            <p:ph type="title"/>
          </p:nvPr>
        </p:nvSpPr>
        <p:spPr>
          <a:xfrm>
            <a:off x="518678" y="209028"/>
            <a:ext cx="9635256" cy="1147969"/>
          </a:xfrm>
        </p:spPr>
        <p:txBody>
          <a:bodyPr>
            <a:normAutofit/>
          </a:bodyPr>
          <a:lstStyle/>
          <a:p>
            <a:r>
              <a:rPr lang="en-GB" dirty="0" smtClean="0"/>
              <a:t>Year </a:t>
            </a:r>
            <a:r>
              <a:rPr lang="en-GB" dirty="0" smtClean="0"/>
              <a:t>3 </a:t>
            </a:r>
            <a:r>
              <a:rPr lang="en-GB" dirty="0" smtClean="0"/>
              <a:t>Persuasive </a:t>
            </a:r>
            <a:r>
              <a:rPr lang="en-GB" dirty="0" smtClean="0"/>
              <a:t>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177274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a:t>
            </a:r>
            <a:r>
              <a:rPr lang="en-GB" dirty="0" smtClean="0"/>
              <a:t>3/4 words from the NC word list</a:t>
            </a:r>
          </a:p>
          <a:p>
            <a:r>
              <a:rPr lang="en-GB" dirty="0" smtClean="0"/>
              <a:t>Words ending in –</a:t>
            </a:r>
            <a:r>
              <a:rPr lang="en-GB" dirty="0" err="1" smtClean="0"/>
              <a:t>ous</a:t>
            </a:r>
            <a:r>
              <a:rPr lang="en-GB" dirty="0" smtClean="0"/>
              <a:t> (wondrous, marvellous, fabulous)</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02717285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70000" lnSpcReduction="20000"/>
          </a:bodyPr>
          <a:lstStyle/>
          <a:p>
            <a:r>
              <a:rPr lang="en-GB" dirty="0" smtClean="0"/>
              <a:t>Adverbs – show possibility or degree</a:t>
            </a:r>
          </a:p>
          <a:p>
            <a:r>
              <a:rPr lang="en-GB" dirty="0" smtClean="0"/>
              <a:t>Personal pronouns – speak directly to the reader with the second-person ‘you’</a:t>
            </a:r>
          </a:p>
          <a:p>
            <a:r>
              <a:rPr lang="en-GB" dirty="0" smtClean="0"/>
              <a:t>Expanded noun phrases – for exaggeration</a:t>
            </a:r>
          </a:p>
          <a:p>
            <a:r>
              <a:rPr lang="en-GB" dirty="0" smtClean="0"/>
              <a:t>Coordinating conjunctions – FANBOYS For, And, Nor, But, Or, Yet, So</a:t>
            </a:r>
          </a:p>
          <a:p>
            <a:r>
              <a:rPr lang="en-GB" dirty="0" smtClean="0"/>
              <a:t>Subordinating conjunctions – ‘whenever’, ‘if’, ‘even if’, ‘because’</a:t>
            </a:r>
          </a:p>
          <a:p>
            <a:r>
              <a:rPr lang="en-GB" dirty="0" smtClean="0"/>
              <a:t>Varying location of the subordinate clause in the sentence</a:t>
            </a:r>
          </a:p>
          <a:p>
            <a:r>
              <a:rPr lang="en-GB" dirty="0" smtClean="0"/>
              <a:t>Fronted adverbials</a:t>
            </a:r>
          </a:p>
          <a:p>
            <a:r>
              <a:rPr lang="en-GB" dirty="0" smtClean="0"/>
              <a:t>Commands using the imperative – instruction the reader</a:t>
            </a:r>
            <a:endParaRPr lang="en-GB" dirty="0" smtClean="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Commas for lists</a:t>
            </a:r>
          </a:p>
          <a:p>
            <a:r>
              <a:rPr lang="en-GB" dirty="0" smtClean="0"/>
              <a:t>Apostrophes </a:t>
            </a:r>
            <a:r>
              <a:rPr lang="en-GB" dirty="0" smtClean="0"/>
              <a:t>for </a:t>
            </a:r>
            <a:r>
              <a:rPr lang="en-GB" dirty="0" smtClean="0"/>
              <a:t>possession</a:t>
            </a:r>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60</a:t>
            </a:fld>
            <a:endParaRPr lang="en-US" noProof="0" dirty="0"/>
          </a:p>
        </p:txBody>
      </p:sp>
      <p:sp>
        <p:nvSpPr>
          <p:cNvPr id="9" name="Title 8"/>
          <p:cNvSpPr>
            <a:spLocks noGrp="1"/>
          </p:cNvSpPr>
          <p:nvPr>
            <p:ph type="title"/>
          </p:nvPr>
        </p:nvSpPr>
        <p:spPr>
          <a:xfrm>
            <a:off x="518678" y="209028"/>
            <a:ext cx="9635256" cy="1147969"/>
          </a:xfrm>
        </p:spPr>
        <p:txBody>
          <a:bodyPr>
            <a:normAutofit/>
          </a:bodyPr>
          <a:lstStyle/>
          <a:p>
            <a:r>
              <a:rPr lang="en-GB" dirty="0" smtClean="0"/>
              <a:t>Year </a:t>
            </a:r>
            <a:r>
              <a:rPr lang="en-GB" dirty="0"/>
              <a:t>4</a:t>
            </a:r>
            <a:r>
              <a:rPr lang="en-GB" dirty="0" smtClean="0"/>
              <a:t> </a:t>
            </a:r>
            <a:r>
              <a:rPr lang="en-GB" dirty="0" smtClean="0"/>
              <a:t>Persuasive </a:t>
            </a:r>
            <a:r>
              <a:rPr lang="en-GB" dirty="0" smtClean="0"/>
              <a:t>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177274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a:t>
            </a:r>
            <a:r>
              <a:rPr lang="en-GB" dirty="0" smtClean="0"/>
              <a:t>3/4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59413056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55000" lnSpcReduction="20000"/>
          </a:bodyPr>
          <a:lstStyle/>
          <a:p>
            <a:r>
              <a:rPr lang="en-GB" dirty="0" smtClean="0"/>
              <a:t>Modal verbs for possibility</a:t>
            </a:r>
          </a:p>
          <a:p>
            <a:r>
              <a:rPr lang="en-GB" dirty="0" smtClean="0"/>
              <a:t>Adverbs – show possibility or degree</a:t>
            </a:r>
          </a:p>
          <a:p>
            <a:r>
              <a:rPr lang="en-GB" dirty="0" smtClean="0"/>
              <a:t>Personal pronouns – speak directly to the reader</a:t>
            </a:r>
          </a:p>
          <a:p>
            <a:r>
              <a:rPr lang="en-GB" dirty="0" smtClean="0"/>
              <a:t>Expanded noun phrases – for exaggeration e.g. the best life possible</a:t>
            </a:r>
          </a:p>
          <a:p>
            <a:r>
              <a:rPr lang="en-GB" dirty="0" smtClean="0"/>
              <a:t>Subordinating conjunctions – ‘whenever’, ‘if’, ‘even if’ or ‘because’</a:t>
            </a:r>
          </a:p>
          <a:p>
            <a:r>
              <a:rPr lang="en-GB" dirty="0" smtClean="0"/>
              <a:t>Conjunctive adverbs</a:t>
            </a:r>
          </a:p>
          <a:p>
            <a:pPr lvl="1"/>
            <a:r>
              <a:rPr lang="en-GB" dirty="0" smtClean="0"/>
              <a:t>Additional points – What’s more</a:t>
            </a:r>
          </a:p>
          <a:p>
            <a:pPr lvl="1"/>
            <a:r>
              <a:rPr lang="en-GB" dirty="0" smtClean="0"/>
              <a:t>Similar points – Equally,</a:t>
            </a:r>
          </a:p>
          <a:p>
            <a:pPr lvl="1"/>
            <a:r>
              <a:rPr lang="en-GB" dirty="0" smtClean="0"/>
              <a:t>Opposite points – In contrast,</a:t>
            </a:r>
          </a:p>
          <a:p>
            <a:pPr lvl="1"/>
            <a:r>
              <a:rPr lang="en-GB" dirty="0" smtClean="0"/>
              <a:t>Transition phrases – As far as cost is concerned,</a:t>
            </a:r>
          </a:p>
          <a:p>
            <a:pPr lvl="1"/>
            <a:r>
              <a:rPr lang="en-GB" dirty="0" smtClean="0"/>
              <a:t>Results – For this reason, we have…</a:t>
            </a:r>
          </a:p>
          <a:p>
            <a:r>
              <a:rPr lang="en-GB" dirty="0" smtClean="0"/>
              <a:t>Commands using the imperative – Adapt a dog today!</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92500" lnSpcReduction="20000"/>
          </a:bodyPr>
          <a:lstStyle/>
          <a:p>
            <a:r>
              <a:rPr lang="en-GB" dirty="0" smtClean="0"/>
              <a:t>Commas for lists</a:t>
            </a:r>
          </a:p>
          <a:p>
            <a:r>
              <a:rPr lang="en-GB" dirty="0" smtClean="0"/>
              <a:t>Hyphens – for exaggerated descriptions e.g. a life-changing action</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61</a:t>
            </a:fld>
            <a:endParaRPr lang="en-US" noProof="0" dirty="0"/>
          </a:p>
        </p:txBody>
      </p:sp>
      <p:sp>
        <p:nvSpPr>
          <p:cNvPr id="9" name="Title 8"/>
          <p:cNvSpPr>
            <a:spLocks noGrp="1"/>
          </p:cNvSpPr>
          <p:nvPr>
            <p:ph type="title"/>
          </p:nvPr>
        </p:nvSpPr>
        <p:spPr>
          <a:xfrm>
            <a:off x="518677" y="569486"/>
            <a:ext cx="9853621" cy="787511"/>
          </a:xfrm>
        </p:spPr>
        <p:txBody>
          <a:bodyPr>
            <a:normAutofit/>
          </a:bodyPr>
          <a:lstStyle/>
          <a:p>
            <a:r>
              <a:rPr lang="en-GB" dirty="0" smtClean="0"/>
              <a:t>Year 5 Persuasive </a:t>
            </a:r>
            <a:r>
              <a:rPr lang="en-GB" dirty="0" smtClean="0"/>
              <a:t>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Words with –</a:t>
            </a:r>
            <a:r>
              <a:rPr lang="en-GB" dirty="0" err="1" smtClean="0"/>
              <a:t>cial</a:t>
            </a:r>
            <a:r>
              <a:rPr lang="en-GB" dirty="0" smtClean="0"/>
              <a:t> or –</a:t>
            </a:r>
            <a:r>
              <a:rPr lang="en-GB" dirty="0" err="1" smtClean="0"/>
              <a:t>tial</a:t>
            </a:r>
            <a:endParaRPr lang="en-GB" dirty="0" smtClean="0"/>
          </a:p>
          <a:p>
            <a:r>
              <a:rPr lang="en-GB" dirty="0" smtClean="0"/>
              <a:t>Words ending in –able</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44596484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55000" lnSpcReduction="20000"/>
          </a:bodyPr>
          <a:lstStyle/>
          <a:p>
            <a:r>
              <a:rPr lang="en-GB" dirty="0" smtClean="0"/>
              <a:t>Modal verbs for possibility</a:t>
            </a:r>
          </a:p>
          <a:p>
            <a:r>
              <a:rPr lang="en-GB" dirty="0" smtClean="0"/>
              <a:t>Active voice</a:t>
            </a:r>
          </a:p>
          <a:p>
            <a:r>
              <a:rPr lang="en-GB" dirty="0" smtClean="0"/>
              <a:t>Adverbs – show possibility or degree</a:t>
            </a:r>
          </a:p>
          <a:p>
            <a:r>
              <a:rPr lang="en-GB" dirty="0" smtClean="0"/>
              <a:t>Personal pronouns – speak directly to the reader</a:t>
            </a:r>
          </a:p>
          <a:p>
            <a:r>
              <a:rPr lang="en-GB" dirty="0" smtClean="0"/>
              <a:t>Expanded noun phrases – for exaggeration e.g. the best life possible</a:t>
            </a:r>
          </a:p>
          <a:p>
            <a:r>
              <a:rPr lang="en-GB" dirty="0" smtClean="0"/>
              <a:t>Subordinating conjunctions </a:t>
            </a:r>
          </a:p>
          <a:p>
            <a:r>
              <a:rPr lang="en-GB" dirty="0" smtClean="0"/>
              <a:t>Conjunctive adverbs</a:t>
            </a:r>
          </a:p>
          <a:p>
            <a:pPr lvl="1"/>
            <a:r>
              <a:rPr lang="en-GB" dirty="0" smtClean="0"/>
              <a:t>Additional points – Furthermore; Similarly; In contrast,</a:t>
            </a:r>
          </a:p>
          <a:p>
            <a:pPr lvl="1"/>
            <a:r>
              <a:rPr lang="en-GB" dirty="0" smtClean="0"/>
              <a:t>Similar points – Equally,</a:t>
            </a:r>
          </a:p>
          <a:p>
            <a:pPr lvl="1"/>
            <a:r>
              <a:rPr lang="en-GB" dirty="0" smtClean="0"/>
              <a:t>Opposite points – In contrast,</a:t>
            </a:r>
          </a:p>
          <a:p>
            <a:pPr lvl="1"/>
            <a:r>
              <a:rPr lang="en-GB" dirty="0" smtClean="0"/>
              <a:t>Transition phrases – As far as cost is concerned,</a:t>
            </a:r>
          </a:p>
          <a:p>
            <a:pPr lvl="1"/>
            <a:r>
              <a:rPr lang="en-GB" dirty="0" smtClean="0"/>
              <a:t>Results – For this reason, we have…</a:t>
            </a:r>
          </a:p>
          <a:p>
            <a:r>
              <a:rPr lang="en-GB" dirty="0" smtClean="0"/>
              <a:t>Commands using the imperative – Sign up now!</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Semi-colons and colons</a:t>
            </a:r>
          </a:p>
          <a:p>
            <a:r>
              <a:rPr lang="en-GB" dirty="0" smtClean="0"/>
              <a:t>Hyphens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62</a:t>
            </a:fld>
            <a:endParaRPr lang="en-US" noProof="0" dirty="0"/>
          </a:p>
        </p:txBody>
      </p:sp>
      <p:sp>
        <p:nvSpPr>
          <p:cNvPr id="9" name="Title 8"/>
          <p:cNvSpPr>
            <a:spLocks noGrp="1"/>
          </p:cNvSpPr>
          <p:nvPr>
            <p:ph type="title"/>
          </p:nvPr>
        </p:nvSpPr>
        <p:spPr/>
        <p:txBody>
          <a:bodyPr/>
          <a:lstStyle/>
          <a:p>
            <a:r>
              <a:rPr lang="en-GB" dirty="0" smtClean="0"/>
              <a:t>Year 6 Persuasive texts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Words with –</a:t>
            </a:r>
            <a:r>
              <a:rPr lang="en-GB" dirty="0" err="1" smtClean="0"/>
              <a:t>cial</a:t>
            </a:r>
            <a:r>
              <a:rPr lang="en-GB" dirty="0" smtClean="0"/>
              <a:t> or –</a:t>
            </a:r>
            <a:r>
              <a:rPr lang="en-GB" dirty="0" err="1" smtClean="0"/>
              <a:t>tial</a:t>
            </a:r>
            <a:endParaRPr lang="en-GB" dirty="0" smtClean="0"/>
          </a:p>
          <a:p>
            <a:r>
              <a:rPr lang="en-GB" dirty="0" smtClean="0"/>
              <a:t>Words ending in –able</a:t>
            </a:r>
            <a:endParaRPr lang="en-GB"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79127391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lnSpcReduction="10000"/>
          </a:bodyPr>
          <a:lstStyle/>
          <a:p>
            <a:r>
              <a:rPr lang="en-GB" dirty="0" smtClean="0"/>
              <a:t>A heading – introduce the topic</a:t>
            </a:r>
          </a:p>
          <a:p>
            <a:r>
              <a:rPr lang="en-GB" dirty="0" smtClean="0"/>
              <a:t>A brief introduction – general information</a:t>
            </a:r>
          </a:p>
          <a:p>
            <a:r>
              <a:rPr lang="en-GB" dirty="0" smtClean="0"/>
              <a:t>Subheadings </a:t>
            </a:r>
          </a:p>
          <a:p>
            <a:r>
              <a:rPr lang="en-GB" dirty="0" smtClean="0"/>
              <a:t>Technical vocabulary</a:t>
            </a:r>
          </a:p>
          <a:p>
            <a:r>
              <a:rPr lang="en-GB" dirty="0" smtClean="0"/>
              <a:t>Pictures and captions</a:t>
            </a:r>
          </a:p>
          <a:p>
            <a:r>
              <a:rPr lang="en-GB" dirty="0" smtClean="0"/>
              <a:t>Third person – formal</a:t>
            </a:r>
          </a:p>
          <a:p>
            <a:r>
              <a:rPr lang="en-GB" dirty="0" smtClean="0"/>
              <a:t>Statements giving factual information</a:t>
            </a:r>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p:txBody>
          <a:bodyPr/>
          <a:lstStyle/>
          <a:p>
            <a:r>
              <a:rPr lang="en-GB" dirty="0" smtClean="0"/>
              <a:t>Purpose – The purpose of a non-chronological report is to document and store information about a topic.</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63</a:t>
            </a:fld>
            <a:endParaRPr lang="en-US" noProof="0" dirty="0"/>
          </a:p>
        </p:txBody>
      </p:sp>
      <p:sp>
        <p:nvSpPr>
          <p:cNvPr id="9" name="Title 8"/>
          <p:cNvSpPr>
            <a:spLocks noGrp="1"/>
          </p:cNvSpPr>
          <p:nvPr>
            <p:ph type="title"/>
          </p:nvPr>
        </p:nvSpPr>
        <p:spPr/>
        <p:txBody>
          <a:bodyPr/>
          <a:lstStyle/>
          <a:p>
            <a:r>
              <a:rPr lang="en-GB" dirty="0" smtClean="0"/>
              <a:t>Non-chronological reports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340147360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a:bodyPr>
          <a:lstStyle/>
          <a:p>
            <a:r>
              <a:rPr lang="en-GB" dirty="0" smtClean="0"/>
              <a:t>Coordinating conjunctions – link ideas with ‘and’</a:t>
            </a:r>
          </a:p>
          <a:p>
            <a:r>
              <a:rPr lang="en-GB" dirty="0" smtClean="0"/>
              <a:t>Adverbs/adverbials of place – say where the subject of the report is located</a:t>
            </a:r>
          </a:p>
          <a:p>
            <a:r>
              <a:rPr lang="en-GB" dirty="0" smtClean="0"/>
              <a:t>Expanded noun phrases – add detail to nouns with ‘under’, ‘around’, ‘next to’, ‘above’ and ‘with’</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Capital letters for proper nouns – for example, geographical locations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64</a:t>
            </a:fld>
            <a:endParaRPr lang="en-US" noProof="0" dirty="0"/>
          </a:p>
        </p:txBody>
      </p:sp>
      <p:sp>
        <p:nvSpPr>
          <p:cNvPr id="9" name="Title 8"/>
          <p:cNvSpPr>
            <a:spLocks noGrp="1"/>
          </p:cNvSpPr>
          <p:nvPr>
            <p:ph type="title"/>
          </p:nvPr>
        </p:nvSpPr>
        <p:spPr/>
        <p:txBody>
          <a:bodyPr/>
          <a:lstStyle/>
          <a:p>
            <a:r>
              <a:rPr lang="en-GB" dirty="0" smtClean="0"/>
              <a:t>Year </a:t>
            </a:r>
            <a:r>
              <a:rPr lang="en-GB" dirty="0"/>
              <a:t>1</a:t>
            </a:r>
            <a:r>
              <a:rPr lang="en-GB" dirty="0" smtClean="0"/>
              <a:t> Non-chronological reports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1 ‘common exception words’ from the NC word list</a:t>
            </a:r>
          </a:p>
          <a:p>
            <a:r>
              <a:rPr lang="en-GB" dirty="0" smtClean="0"/>
              <a:t>Plurals of nouns ending in –s or -</a:t>
            </a:r>
            <a:r>
              <a:rPr lang="en-GB" dirty="0" err="1" smtClean="0"/>
              <a:t>es</a:t>
            </a:r>
            <a:endParaRPr lang="en-GB" dirty="0" smtClean="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727068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fontScale="85000" lnSpcReduction="20000"/>
          </a:bodyPr>
          <a:lstStyle/>
          <a:p>
            <a:r>
              <a:rPr lang="en-GB" dirty="0" smtClean="0"/>
              <a:t>Coordinating conjunctions – ‘but’, ‘or’ or ‘and’</a:t>
            </a:r>
          </a:p>
          <a:p>
            <a:r>
              <a:rPr lang="en-GB" dirty="0" smtClean="0"/>
              <a:t>Subordinating conjunctions – expand upon independent clauses with ‘if’, ‘when’ or ‘because’</a:t>
            </a:r>
          </a:p>
          <a:p>
            <a:r>
              <a:rPr lang="en-GB" dirty="0" smtClean="0"/>
              <a:t>Expanded noun phrases – add detail to nouns with ‘of’, ‘from’, ‘under’, ‘around’, ‘surrounding’, ‘next to’, ‘above’ and ‘with’</a:t>
            </a:r>
          </a:p>
          <a:p>
            <a:r>
              <a:rPr lang="en-GB" dirty="0" smtClean="0"/>
              <a:t>Present progressive – use this tense with ‘when’</a:t>
            </a:r>
          </a:p>
          <a:p>
            <a:r>
              <a:rPr lang="en-GB" dirty="0" smtClean="0"/>
              <a:t>Statements – simple facts</a:t>
            </a:r>
          </a:p>
          <a:p>
            <a:r>
              <a:rPr lang="en-GB" dirty="0" smtClean="0"/>
              <a:t>Questions – invite the reader to know more</a:t>
            </a:r>
          </a:p>
          <a:p>
            <a:r>
              <a:rPr lang="en-GB" dirty="0" smtClean="0"/>
              <a:t>Commands/imperative – use these with ‘if’</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fontScale="85000" lnSpcReduction="20000"/>
          </a:bodyPr>
          <a:lstStyle/>
          <a:p>
            <a:r>
              <a:rPr lang="en-GB" dirty="0" smtClean="0"/>
              <a:t>Capital letters for proper nouns</a:t>
            </a:r>
          </a:p>
          <a:p>
            <a:r>
              <a:rPr lang="en-GB" dirty="0" smtClean="0"/>
              <a:t>Commas for lists</a:t>
            </a:r>
          </a:p>
          <a:p>
            <a:r>
              <a:rPr lang="en-GB" dirty="0" smtClean="0"/>
              <a:t>Apostrophes for possession (GDS)</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65</a:t>
            </a:fld>
            <a:endParaRPr lang="en-US" noProof="0" dirty="0"/>
          </a:p>
        </p:txBody>
      </p:sp>
      <p:sp>
        <p:nvSpPr>
          <p:cNvPr id="9" name="Title 8"/>
          <p:cNvSpPr>
            <a:spLocks noGrp="1"/>
          </p:cNvSpPr>
          <p:nvPr>
            <p:ph type="title"/>
          </p:nvPr>
        </p:nvSpPr>
        <p:spPr/>
        <p:txBody>
          <a:bodyPr/>
          <a:lstStyle/>
          <a:p>
            <a:r>
              <a:rPr lang="en-GB" dirty="0" smtClean="0"/>
              <a:t>Year </a:t>
            </a:r>
            <a:r>
              <a:rPr lang="en-GB" dirty="0"/>
              <a:t>2</a:t>
            </a:r>
            <a:r>
              <a:rPr lang="en-GB" dirty="0" smtClean="0"/>
              <a:t> Non-chronological reports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1980964"/>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a:t>
            </a:r>
            <a:r>
              <a:rPr lang="en-GB" dirty="0"/>
              <a:t>2</a:t>
            </a:r>
            <a:r>
              <a:rPr lang="en-GB" dirty="0" smtClean="0"/>
              <a:t> ‘common exception words’ from the NC word list</a:t>
            </a:r>
          </a:p>
          <a:p>
            <a:r>
              <a:rPr lang="en-GB" dirty="0" smtClean="0"/>
              <a:t>Comparatives ending in –</a:t>
            </a:r>
            <a:r>
              <a:rPr lang="en-GB" dirty="0" err="1" smtClean="0"/>
              <a:t>er</a:t>
            </a:r>
            <a:r>
              <a:rPr lang="en-GB" dirty="0" smtClean="0"/>
              <a:t> e.g. faster, quicker, greater</a:t>
            </a:r>
          </a:p>
          <a:p>
            <a:r>
              <a:rPr lang="en-GB" dirty="0" smtClean="0"/>
              <a:t>Superlatives ending in –</a:t>
            </a:r>
            <a:r>
              <a:rPr lang="en-GB" dirty="0" err="1" smtClean="0"/>
              <a:t>est</a:t>
            </a:r>
            <a:r>
              <a:rPr lang="en-GB" dirty="0" smtClean="0"/>
              <a:t> e.g. fastest, biggest, greatest</a:t>
            </a:r>
          </a:p>
          <a:p>
            <a:r>
              <a:rPr lang="en-GB" dirty="0" smtClean="0"/>
              <a:t>Words ending in –</a:t>
            </a:r>
            <a:r>
              <a:rPr lang="en-GB" dirty="0" err="1" smtClean="0"/>
              <a:t>ful</a:t>
            </a:r>
            <a:r>
              <a:rPr lang="en-GB" dirty="0" smtClean="0"/>
              <a:t> e.g. beautiful, eventful, joyful</a:t>
            </a:r>
          </a:p>
          <a:p>
            <a:r>
              <a:rPr lang="en-GB" dirty="0" smtClean="0"/>
              <a:t>Words ending in –less e.g. careless, fearless</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760962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a:bodyPr>
          <a:lstStyle/>
          <a:p>
            <a:r>
              <a:rPr lang="en-GB" dirty="0" smtClean="0"/>
              <a:t>Coordinating conjunctions (FANBOYS)</a:t>
            </a:r>
          </a:p>
          <a:p>
            <a:r>
              <a:rPr lang="en-GB" dirty="0" smtClean="0"/>
              <a:t>Subordinating conjunctions – ‘even if’, ‘if’, ‘so that’, ‘when’ or ‘because’</a:t>
            </a:r>
          </a:p>
          <a:p>
            <a:r>
              <a:rPr lang="en-GB" dirty="0" smtClean="0"/>
              <a:t>Expanded noun phrases</a:t>
            </a:r>
          </a:p>
          <a:p>
            <a:r>
              <a:rPr lang="en-GB" dirty="0" smtClean="0"/>
              <a:t>Present perfect tense</a:t>
            </a:r>
          </a:p>
          <a:p>
            <a:r>
              <a:rPr lang="en-GB" dirty="0" smtClean="0"/>
              <a:t>Collective nouns</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995811"/>
          </a:xfrm>
        </p:spPr>
        <p:txBody>
          <a:bodyPr>
            <a:normAutofit/>
          </a:bodyPr>
          <a:lstStyle/>
          <a:p>
            <a:r>
              <a:rPr lang="en-GB" dirty="0" smtClean="0"/>
              <a:t>Commas for lists</a:t>
            </a:r>
          </a:p>
          <a:p>
            <a:r>
              <a:rPr lang="en-GB" dirty="0" smtClean="0"/>
              <a:t>Apostrophes for possession</a:t>
            </a:r>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66</a:t>
            </a:fld>
            <a:endParaRPr lang="en-US" noProof="0" dirty="0"/>
          </a:p>
        </p:txBody>
      </p:sp>
      <p:sp>
        <p:nvSpPr>
          <p:cNvPr id="9" name="Title 8"/>
          <p:cNvSpPr>
            <a:spLocks noGrp="1"/>
          </p:cNvSpPr>
          <p:nvPr>
            <p:ph type="title"/>
          </p:nvPr>
        </p:nvSpPr>
        <p:spPr/>
        <p:txBody>
          <a:bodyPr/>
          <a:lstStyle/>
          <a:p>
            <a:r>
              <a:rPr lang="en-GB" dirty="0" smtClean="0"/>
              <a:t>Year </a:t>
            </a:r>
            <a:r>
              <a:rPr lang="en-GB" dirty="0"/>
              <a:t>3</a:t>
            </a:r>
            <a:r>
              <a:rPr lang="en-GB" dirty="0" smtClean="0"/>
              <a:t> Non-chronological reports</a:t>
            </a:r>
            <a:endParaRPr lang="en-GB" dirty="0"/>
          </a:p>
        </p:txBody>
      </p:sp>
      <p:sp>
        <p:nvSpPr>
          <p:cNvPr id="10" name="Text Placeholder 3"/>
          <p:cNvSpPr txBox="1">
            <a:spLocks/>
          </p:cNvSpPr>
          <p:nvPr/>
        </p:nvSpPr>
        <p:spPr>
          <a:xfrm>
            <a:off x="6186713" y="3693522"/>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86713" y="458360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a:p>
            <a:r>
              <a:rPr lang="en-GB" dirty="0" smtClean="0"/>
              <a:t>Words with –</a:t>
            </a:r>
            <a:r>
              <a:rPr lang="en-GB" dirty="0" err="1" smtClean="0"/>
              <a:t>ous</a:t>
            </a:r>
            <a:endParaRPr lang="en-GB" dirty="0" smtClean="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401281979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p:txBody>
          <a:bodyPr>
            <a:normAutofit/>
          </a:bodyPr>
          <a:lstStyle/>
          <a:p>
            <a:r>
              <a:rPr lang="en-GB" dirty="0" smtClean="0"/>
              <a:t>Coordinating conjunctions (FANBOYS)</a:t>
            </a:r>
          </a:p>
          <a:p>
            <a:r>
              <a:rPr lang="en-GB" dirty="0" smtClean="0"/>
              <a:t>Subordinating conjunctions – ‘even if’, ‘if’, ‘so that’, ‘when’ or ‘because’</a:t>
            </a:r>
          </a:p>
          <a:p>
            <a:r>
              <a:rPr lang="en-GB" dirty="0" smtClean="0"/>
              <a:t>Expanded noun phrases</a:t>
            </a:r>
          </a:p>
          <a:p>
            <a:r>
              <a:rPr lang="en-GB" dirty="0" smtClean="0"/>
              <a:t>Present perfect tense</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1573520"/>
          </a:xfrm>
        </p:spPr>
        <p:txBody>
          <a:bodyPr>
            <a:normAutofit/>
          </a:bodyPr>
          <a:lstStyle/>
          <a:p>
            <a:r>
              <a:rPr lang="en-GB" dirty="0" smtClean="0"/>
              <a:t>Commas for lists</a:t>
            </a:r>
          </a:p>
          <a:p>
            <a:r>
              <a:rPr lang="en-GB" dirty="0" smtClean="0"/>
              <a:t>Apostrophes for possession</a:t>
            </a:r>
          </a:p>
          <a:p>
            <a:r>
              <a:rPr lang="en-GB" dirty="0" smtClean="0"/>
              <a:t>Commas after fronted adverbials</a:t>
            </a:r>
          </a:p>
          <a:p>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67</a:t>
            </a:fld>
            <a:endParaRPr lang="en-US" noProof="0" dirty="0"/>
          </a:p>
        </p:txBody>
      </p:sp>
      <p:sp>
        <p:nvSpPr>
          <p:cNvPr id="9" name="Title 8"/>
          <p:cNvSpPr>
            <a:spLocks noGrp="1"/>
          </p:cNvSpPr>
          <p:nvPr>
            <p:ph type="title"/>
          </p:nvPr>
        </p:nvSpPr>
        <p:spPr/>
        <p:txBody>
          <a:bodyPr/>
          <a:lstStyle/>
          <a:p>
            <a:r>
              <a:rPr lang="en-GB" dirty="0" smtClean="0"/>
              <a:t>Year 4 Non-chronological reports</a:t>
            </a:r>
            <a:endParaRPr lang="en-GB" dirty="0"/>
          </a:p>
        </p:txBody>
      </p:sp>
      <p:sp>
        <p:nvSpPr>
          <p:cNvPr id="10" name="Text Placeholder 3"/>
          <p:cNvSpPr txBox="1">
            <a:spLocks/>
          </p:cNvSpPr>
          <p:nvPr/>
        </p:nvSpPr>
        <p:spPr>
          <a:xfrm>
            <a:off x="6114100" y="4459596"/>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14100" y="536053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a:p>
            <a:r>
              <a:rPr lang="en-GB" dirty="0" smtClean="0"/>
              <a:t>Words with –</a:t>
            </a:r>
            <a:r>
              <a:rPr lang="en-GB" dirty="0" err="1" smtClean="0"/>
              <a:t>ous</a:t>
            </a:r>
            <a:endParaRPr lang="en-GB" dirty="0" smtClean="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18387427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a:xfrm>
            <a:off x="520698" y="2886076"/>
            <a:ext cx="5475290" cy="3470274"/>
          </a:xfrm>
        </p:spPr>
        <p:txBody>
          <a:bodyPr>
            <a:normAutofit fontScale="62500" lnSpcReduction="20000"/>
          </a:bodyPr>
          <a:lstStyle/>
          <a:p>
            <a:r>
              <a:rPr lang="en-GB" dirty="0" smtClean="0"/>
              <a:t>Subordinating conjunctions – ‘even if’, ‘if’, ‘so that’, ‘when’ or ‘because’</a:t>
            </a:r>
          </a:p>
          <a:p>
            <a:r>
              <a:rPr lang="en-GB" dirty="0" smtClean="0"/>
              <a:t>Relative clauses</a:t>
            </a:r>
          </a:p>
          <a:p>
            <a:r>
              <a:rPr lang="en-GB" dirty="0" smtClean="0"/>
              <a:t>Prepositional phrases</a:t>
            </a:r>
          </a:p>
          <a:p>
            <a:r>
              <a:rPr lang="en-GB" dirty="0" smtClean="0"/>
              <a:t>Expanded noun phrases</a:t>
            </a:r>
          </a:p>
          <a:p>
            <a:r>
              <a:rPr lang="en-GB" dirty="0" smtClean="0"/>
              <a:t>Conjunctive adverbs</a:t>
            </a:r>
          </a:p>
          <a:p>
            <a:pPr lvl="1"/>
            <a:r>
              <a:rPr lang="en-GB" dirty="0" smtClean="0"/>
              <a:t>Additional points e.g. They use their feathers to impress their mates; in the same way, they use their beaks to…</a:t>
            </a:r>
          </a:p>
          <a:p>
            <a:pPr lvl="1"/>
            <a:r>
              <a:rPr lang="en-GB" dirty="0" smtClean="0"/>
              <a:t>Similar points e.g. These creatures are often quite solitary; furthermore,…</a:t>
            </a:r>
          </a:p>
          <a:p>
            <a:pPr lvl="1"/>
            <a:r>
              <a:rPr lang="en-GB" dirty="0" smtClean="0"/>
              <a:t>Opposite points e.g. They mostly sleep in pairs; however, some prefer…</a:t>
            </a:r>
          </a:p>
          <a:p>
            <a:pPr lvl="1"/>
            <a:r>
              <a:rPr lang="en-GB" dirty="0" smtClean="0"/>
              <a:t>Results e.g. They have more teeth than any other creature; as a result, their jaw weighs…</a:t>
            </a:r>
          </a:p>
          <a:p>
            <a:pPr lvl="1"/>
            <a:r>
              <a:rPr lang="en-GB" dirty="0" smtClean="0"/>
              <a:t>Transition phrases e.g. With regards to diet…</a:t>
            </a:r>
          </a:p>
          <a:p>
            <a:pPr lvl="1"/>
            <a:r>
              <a:rPr lang="en-GB" dirty="0" smtClean="0"/>
              <a:t>Summarising phrases e.g. In short, if you spot…</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1573520"/>
          </a:xfrm>
        </p:spPr>
        <p:txBody>
          <a:bodyPr>
            <a:normAutofit lnSpcReduction="10000"/>
          </a:bodyPr>
          <a:lstStyle/>
          <a:p>
            <a:r>
              <a:rPr lang="en-GB" dirty="0" smtClean="0"/>
              <a:t>Commas for lists</a:t>
            </a:r>
          </a:p>
          <a:p>
            <a:r>
              <a:rPr lang="en-GB" dirty="0" smtClean="0"/>
              <a:t>Apostrophes for possession</a:t>
            </a:r>
          </a:p>
          <a:p>
            <a:r>
              <a:rPr lang="en-GB" dirty="0" smtClean="0"/>
              <a:t>Parenthesis with brackets, commas or dashes</a:t>
            </a:r>
          </a:p>
          <a:p>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68</a:t>
            </a:fld>
            <a:endParaRPr lang="en-US" noProof="0" dirty="0"/>
          </a:p>
        </p:txBody>
      </p:sp>
      <p:sp>
        <p:nvSpPr>
          <p:cNvPr id="9" name="Title 8"/>
          <p:cNvSpPr>
            <a:spLocks noGrp="1"/>
          </p:cNvSpPr>
          <p:nvPr>
            <p:ph type="title"/>
          </p:nvPr>
        </p:nvSpPr>
        <p:spPr/>
        <p:txBody>
          <a:bodyPr/>
          <a:lstStyle/>
          <a:p>
            <a:r>
              <a:rPr lang="en-GB" dirty="0" smtClean="0"/>
              <a:t>Year 5 Non-chronological reports</a:t>
            </a:r>
            <a:endParaRPr lang="en-GB" dirty="0"/>
          </a:p>
        </p:txBody>
      </p:sp>
      <p:sp>
        <p:nvSpPr>
          <p:cNvPr id="10" name="Text Placeholder 3"/>
          <p:cNvSpPr txBox="1">
            <a:spLocks/>
          </p:cNvSpPr>
          <p:nvPr/>
        </p:nvSpPr>
        <p:spPr>
          <a:xfrm>
            <a:off x="6114100" y="4459596"/>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14100" y="536053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Words with –</a:t>
            </a:r>
            <a:r>
              <a:rPr lang="en-GB" dirty="0" err="1" smtClean="0"/>
              <a:t>cious</a:t>
            </a:r>
            <a:r>
              <a:rPr lang="en-GB" dirty="0" smtClean="0"/>
              <a:t> and -</a:t>
            </a:r>
            <a:r>
              <a:rPr lang="en-GB" dirty="0" err="1" smtClean="0"/>
              <a:t>tious</a:t>
            </a:r>
            <a:endParaRPr lang="en-GB" dirty="0" smtClean="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54554978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a:xfrm>
            <a:off x="520698" y="2886076"/>
            <a:ext cx="5475290" cy="3470274"/>
          </a:xfrm>
        </p:spPr>
        <p:txBody>
          <a:bodyPr>
            <a:normAutofit fontScale="55000" lnSpcReduction="20000"/>
          </a:bodyPr>
          <a:lstStyle/>
          <a:p>
            <a:r>
              <a:rPr lang="en-GB" dirty="0" smtClean="0"/>
              <a:t>Passive voice</a:t>
            </a:r>
          </a:p>
          <a:p>
            <a:r>
              <a:rPr lang="en-GB" dirty="0" smtClean="0"/>
              <a:t>Subordinating conjunctions – even if, if, so that, whenever, when.</a:t>
            </a:r>
          </a:p>
          <a:p>
            <a:r>
              <a:rPr lang="en-GB" dirty="0" smtClean="0"/>
              <a:t>Relative clauses</a:t>
            </a:r>
          </a:p>
          <a:p>
            <a:r>
              <a:rPr lang="en-GB" dirty="0" smtClean="0"/>
              <a:t>Subjunctive mood/form</a:t>
            </a:r>
          </a:p>
          <a:p>
            <a:r>
              <a:rPr lang="en-GB" dirty="0" smtClean="0"/>
              <a:t>Prepositional phrases</a:t>
            </a:r>
          </a:p>
          <a:p>
            <a:r>
              <a:rPr lang="en-GB" dirty="0" smtClean="0"/>
              <a:t>Conjunctive adverbs</a:t>
            </a:r>
          </a:p>
          <a:p>
            <a:pPr lvl="1"/>
            <a:r>
              <a:rPr lang="en-GB" dirty="0" smtClean="0"/>
              <a:t>Additional points e.g. RAF squadrons were deployed to protect the South coast; in addition to this, the AA guns and spotters worked to…</a:t>
            </a:r>
          </a:p>
          <a:p>
            <a:pPr lvl="1"/>
            <a:r>
              <a:rPr lang="en-GB" dirty="0" smtClean="0"/>
              <a:t>Similar points e.g. Radar operatives communicated directly with plotters to assemble the defence; similarly, the spotters across Britain fed back…</a:t>
            </a:r>
          </a:p>
          <a:p>
            <a:pPr lvl="1"/>
            <a:r>
              <a:rPr lang="en-GB" dirty="0" smtClean="0"/>
              <a:t>Opposite points e.g. Some German generals argued for an immediate naval invasion; on the other hand, Hitler and Goering preferred an aerial assault…</a:t>
            </a:r>
          </a:p>
          <a:p>
            <a:pPr lvl="1"/>
            <a:r>
              <a:rPr lang="en-GB" dirty="0" smtClean="0"/>
              <a:t>Results e.g. Major cities were under attack; consequently, children were evacuated….</a:t>
            </a:r>
          </a:p>
          <a:p>
            <a:pPr lvl="1"/>
            <a:r>
              <a:rPr lang="en-GB" dirty="0" smtClean="0"/>
              <a:t>Transition phrases e.g. As far as aerial defence is concerned…</a:t>
            </a:r>
          </a:p>
          <a:p>
            <a:pPr lvl="1"/>
            <a:r>
              <a:rPr lang="en-GB" dirty="0" smtClean="0"/>
              <a:t>Summarising phrases e.g. In summary, the war was…</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1573520"/>
          </a:xfrm>
        </p:spPr>
        <p:txBody>
          <a:bodyPr>
            <a:normAutofit fontScale="85000" lnSpcReduction="10000"/>
          </a:bodyPr>
          <a:lstStyle/>
          <a:p>
            <a:r>
              <a:rPr lang="en-GB" dirty="0" smtClean="0"/>
              <a:t>Semi-colons</a:t>
            </a:r>
          </a:p>
          <a:p>
            <a:r>
              <a:rPr lang="en-GB" dirty="0" smtClean="0"/>
              <a:t>Colons</a:t>
            </a:r>
          </a:p>
          <a:p>
            <a:r>
              <a:rPr lang="en-GB" dirty="0" smtClean="0"/>
              <a:t>Apostrophes for possession</a:t>
            </a:r>
          </a:p>
          <a:p>
            <a:r>
              <a:rPr lang="en-GB" dirty="0" smtClean="0"/>
              <a:t>Parenthesis with brackets, commas or dashes</a:t>
            </a:r>
          </a:p>
          <a:p>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69</a:t>
            </a:fld>
            <a:endParaRPr lang="en-US" noProof="0" dirty="0"/>
          </a:p>
        </p:txBody>
      </p:sp>
      <p:sp>
        <p:nvSpPr>
          <p:cNvPr id="9" name="Title 8"/>
          <p:cNvSpPr>
            <a:spLocks noGrp="1"/>
          </p:cNvSpPr>
          <p:nvPr>
            <p:ph type="title"/>
          </p:nvPr>
        </p:nvSpPr>
        <p:spPr/>
        <p:txBody>
          <a:bodyPr/>
          <a:lstStyle/>
          <a:p>
            <a:r>
              <a:rPr lang="en-GB" dirty="0" smtClean="0"/>
              <a:t>Year 6 Non-chronological reports</a:t>
            </a:r>
            <a:endParaRPr lang="en-GB" dirty="0"/>
          </a:p>
        </p:txBody>
      </p:sp>
      <p:sp>
        <p:nvSpPr>
          <p:cNvPr id="10" name="Text Placeholder 3"/>
          <p:cNvSpPr txBox="1">
            <a:spLocks/>
          </p:cNvSpPr>
          <p:nvPr/>
        </p:nvSpPr>
        <p:spPr>
          <a:xfrm>
            <a:off x="6114100" y="4459596"/>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14100" y="536053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Words with –</a:t>
            </a:r>
            <a:r>
              <a:rPr lang="en-GB" dirty="0" err="1" smtClean="0"/>
              <a:t>cious</a:t>
            </a:r>
            <a:r>
              <a:rPr lang="en-GB" dirty="0" smtClean="0"/>
              <a:t>, -</a:t>
            </a:r>
            <a:r>
              <a:rPr lang="en-GB" dirty="0" err="1" smtClean="0"/>
              <a:t>tious</a:t>
            </a:r>
            <a:r>
              <a:rPr lang="en-GB" dirty="0" smtClean="0"/>
              <a:t> and -</a:t>
            </a:r>
            <a:r>
              <a:rPr lang="en-GB" dirty="0" err="1" smtClean="0"/>
              <a:t>ous</a:t>
            </a:r>
            <a:endParaRPr lang="en-GB" dirty="0" smtClean="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29021222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fontScale="55000" lnSpcReduction="20000"/>
          </a:bodyPr>
          <a:lstStyle/>
          <a:p>
            <a:r>
              <a:rPr lang="en-GB" dirty="0" smtClean="0"/>
              <a:t>A heading – introduce the topic</a:t>
            </a:r>
          </a:p>
          <a:p>
            <a:r>
              <a:rPr lang="en-GB" dirty="0" smtClean="0"/>
              <a:t>A brief introduction – general information</a:t>
            </a:r>
          </a:p>
          <a:p>
            <a:r>
              <a:rPr lang="en-GB" dirty="0" smtClean="0"/>
              <a:t>Arguments for including supporting evidence</a:t>
            </a:r>
          </a:p>
          <a:p>
            <a:r>
              <a:rPr lang="en-GB" dirty="0" smtClean="0"/>
              <a:t>Arguments against including supporting evidence</a:t>
            </a:r>
          </a:p>
          <a:p>
            <a:r>
              <a:rPr lang="en-GB" dirty="0" smtClean="0"/>
              <a:t>Causal conjunctions </a:t>
            </a:r>
          </a:p>
          <a:p>
            <a:r>
              <a:rPr lang="en-GB" dirty="0" smtClean="0"/>
              <a:t>Emotive language</a:t>
            </a:r>
          </a:p>
          <a:p>
            <a:r>
              <a:rPr lang="en-GB" dirty="0" smtClean="0"/>
              <a:t>Technical vocabulary</a:t>
            </a:r>
          </a:p>
          <a:p>
            <a:r>
              <a:rPr lang="en-GB" dirty="0" smtClean="0"/>
              <a:t>Facts</a:t>
            </a:r>
          </a:p>
          <a:p>
            <a:r>
              <a:rPr lang="en-GB" dirty="0" smtClean="0"/>
              <a:t>1 argument per topic </a:t>
            </a:r>
          </a:p>
          <a:p>
            <a:r>
              <a:rPr lang="en-GB" dirty="0" smtClean="0"/>
              <a:t>Cohesion between sections</a:t>
            </a:r>
          </a:p>
          <a:p>
            <a:r>
              <a:rPr lang="en-GB" dirty="0" smtClean="0"/>
              <a:t>Third person – formal</a:t>
            </a:r>
          </a:p>
          <a:p>
            <a:r>
              <a:rPr lang="en-GB" dirty="0" smtClean="0"/>
              <a:t>Conclusion paragraph where personal opinion is introduced </a:t>
            </a:r>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p:txBody>
          <a:bodyPr/>
          <a:lstStyle/>
          <a:p>
            <a:r>
              <a:rPr lang="en-GB" dirty="0" smtClean="0"/>
              <a:t>Purpose – The purpose of a discussion text is to inform the reader – in a reasoned and balanced overview – of an controversial topic.</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70</a:t>
            </a:fld>
            <a:endParaRPr lang="en-US" noProof="0" dirty="0"/>
          </a:p>
        </p:txBody>
      </p:sp>
      <p:sp>
        <p:nvSpPr>
          <p:cNvPr id="9" name="Title 8"/>
          <p:cNvSpPr>
            <a:spLocks noGrp="1"/>
          </p:cNvSpPr>
          <p:nvPr>
            <p:ph type="title"/>
          </p:nvPr>
        </p:nvSpPr>
        <p:spPr/>
        <p:txBody>
          <a:bodyPr/>
          <a:lstStyle/>
          <a:p>
            <a:r>
              <a:rPr lang="en-GB" dirty="0" smtClean="0"/>
              <a:t>Discussion texts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77338327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a:xfrm>
            <a:off x="520698" y="2886076"/>
            <a:ext cx="5475290" cy="3470274"/>
          </a:xfrm>
        </p:spPr>
        <p:txBody>
          <a:bodyPr>
            <a:normAutofit fontScale="92500" lnSpcReduction="20000"/>
          </a:bodyPr>
          <a:lstStyle/>
          <a:p>
            <a:r>
              <a:rPr lang="en-GB" dirty="0" smtClean="0"/>
              <a:t>Subordinating conjunctions – whilst, until, despite, although, whereas</a:t>
            </a:r>
          </a:p>
          <a:p>
            <a:r>
              <a:rPr lang="en-GB" dirty="0" smtClean="0"/>
              <a:t>Relative clauses</a:t>
            </a:r>
          </a:p>
          <a:p>
            <a:r>
              <a:rPr lang="en-GB" dirty="0" smtClean="0"/>
              <a:t>Prepositional phrases</a:t>
            </a:r>
          </a:p>
          <a:p>
            <a:r>
              <a:rPr lang="en-GB" dirty="0" smtClean="0"/>
              <a:t>Expanded noun phrases</a:t>
            </a:r>
          </a:p>
          <a:p>
            <a:r>
              <a:rPr lang="en-GB" dirty="0" smtClean="0"/>
              <a:t>Modal verbs</a:t>
            </a:r>
          </a:p>
          <a:p>
            <a:r>
              <a:rPr lang="en-GB" dirty="0" smtClean="0"/>
              <a:t>Fronted adverbials</a:t>
            </a:r>
          </a:p>
          <a:p>
            <a:r>
              <a:rPr lang="en-GB" dirty="0" smtClean="0"/>
              <a:t>Adverbs of time and place</a:t>
            </a:r>
          </a:p>
          <a:p>
            <a:r>
              <a:rPr lang="en-GB" dirty="0" smtClean="0"/>
              <a:t>Nouns and pronouns used for clarity and cohesion</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1573520"/>
          </a:xfrm>
        </p:spPr>
        <p:txBody>
          <a:bodyPr>
            <a:normAutofit fontScale="92500" lnSpcReduction="20000"/>
          </a:bodyPr>
          <a:lstStyle/>
          <a:p>
            <a:r>
              <a:rPr lang="en-GB" dirty="0" smtClean="0"/>
              <a:t>Fronted adverbial comma</a:t>
            </a:r>
          </a:p>
          <a:p>
            <a:r>
              <a:rPr lang="en-GB" dirty="0" smtClean="0"/>
              <a:t>Experimentation with semi-colons, colons and dashes.</a:t>
            </a:r>
          </a:p>
          <a:p>
            <a:r>
              <a:rPr lang="en-GB" dirty="0" smtClean="0"/>
              <a:t>Parenthesis with brackets, commas or dashes</a:t>
            </a:r>
          </a:p>
          <a:p>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71</a:t>
            </a:fld>
            <a:endParaRPr lang="en-US" noProof="0" dirty="0"/>
          </a:p>
        </p:txBody>
      </p:sp>
      <p:sp>
        <p:nvSpPr>
          <p:cNvPr id="9" name="Title 8"/>
          <p:cNvSpPr>
            <a:spLocks noGrp="1"/>
          </p:cNvSpPr>
          <p:nvPr>
            <p:ph type="title"/>
          </p:nvPr>
        </p:nvSpPr>
        <p:spPr/>
        <p:txBody>
          <a:bodyPr/>
          <a:lstStyle/>
          <a:p>
            <a:r>
              <a:rPr lang="en-GB" dirty="0" smtClean="0"/>
              <a:t>Year 5 Discussion texts</a:t>
            </a:r>
            <a:endParaRPr lang="en-GB" dirty="0"/>
          </a:p>
        </p:txBody>
      </p:sp>
      <p:sp>
        <p:nvSpPr>
          <p:cNvPr id="10" name="Text Placeholder 3"/>
          <p:cNvSpPr txBox="1">
            <a:spLocks/>
          </p:cNvSpPr>
          <p:nvPr/>
        </p:nvSpPr>
        <p:spPr>
          <a:xfrm>
            <a:off x="6114100" y="4459596"/>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14100" y="536053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6471642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a:xfrm>
            <a:off x="520698" y="2886076"/>
            <a:ext cx="5475290" cy="3470274"/>
          </a:xfrm>
        </p:spPr>
        <p:txBody>
          <a:bodyPr>
            <a:normAutofit fontScale="62500" lnSpcReduction="20000"/>
          </a:bodyPr>
          <a:lstStyle/>
          <a:p>
            <a:r>
              <a:rPr lang="en-GB" dirty="0" smtClean="0"/>
              <a:t>Subjunctive mood/form e.g. If I were in charge,…</a:t>
            </a:r>
          </a:p>
          <a:p>
            <a:r>
              <a:rPr lang="en-GB" dirty="0" smtClean="0"/>
              <a:t>Passive voice</a:t>
            </a:r>
          </a:p>
          <a:p>
            <a:r>
              <a:rPr lang="en-GB" dirty="0" smtClean="0"/>
              <a:t>Manipulation of tenses to affect reader</a:t>
            </a:r>
          </a:p>
          <a:p>
            <a:r>
              <a:rPr lang="en-GB" dirty="0" smtClean="0"/>
              <a:t>Subordinating conjunctions – ‘even if’, ‘if’, ‘so that’, ‘when’ or ‘because’</a:t>
            </a:r>
          </a:p>
          <a:p>
            <a:r>
              <a:rPr lang="en-GB" dirty="0" smtClean="0"/>
              <a:t>Relative clauses</a:t>
            </a:r>
          </a:p>
          <a:p>
            <a:r>
              <a:rPr lang="en-GB" dirty="0" smtClean="0"/>
              <a:t>Prepositional phrases</a:t>
            </a:r>
          </a:p>
          <a:p>
            <a:r>
              <a:rPr lang="en-GB" dirty="0" smtClean="0"/>
              <a:t>Expanded noun phrases</a:t>
            </a:r>
          </a:p>
          <a:p>
            <a:r>
              <a:rPr lang="en-GB" dirty="0" smtClean="0"/>
              <a:t>Modal verbs</a:t>
            </a:r>
          </a:p>
          <a:p>
            <a:r>
              <a:rPr lang="en-GB" dirty="0" smtClean="0"/>
              <a:t>Modifiers used to clarify or intensify</a:t>
            </a:r>
          </a:p>
          <a:p>
            <a:r>
              <a:rPr lang="en-GB" dirty="0" smtClean="0"/>
              <a:t>Fronted adverbials</a:t>
            </a:r>
          </a:p>
          <a:p>
            <a:r>
              <a:rPr lang="en-GB" dirty="0" smtClean="0"/>
              <a:t>Nouns and pronouns used for clarity and cohesion</a:t>
            </a:r>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1573520"/>
          </a:xfrm>
        </p:spPr>
        <p:txBody>
          <a:bodyPr>
            <a:normAutofit/>
          </a:bodyPr>
          <a:lstStyle/>
          <a:p>
            <a:r>
              <a:rPr lang="en-GB" dirty="0" smtClean="0"/>
              <a:t>Full range of punctuation used effectively.</a:t>
            </a:r>
          </a:p>
          <a:p>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72</a:t>
            </a:fld>
            <a:endParaRPr lang="en-US" noProof="0" dirty="0"/>
          </a:p>
        </p:txBody>
      </p:sp>
      <p:sp>
        <p:nvSpPr>
          <p:cNvPr id="9" name="Title 8"/>
          <p:cNvSpPr>
            <a:spLocks noGrp="1"/>
          </p:cNvSpPr>
          <p:nvPr>
            <p:ph type="title"/>
          </p:nvPr>
        </p:nvSpPr>
        <p:spPr/>
        <p:txBody>
          <a:bodyPr/>
          <a:lstStyle/>
          <a:p>
            <a:r>
              <a:rPr lang="en-GB" dirty="0" smtClean="0"/>
              <a:t>Year 6 Discussion texts</a:t>
            </a:r>
            <a:endParaRPr lang="en-GB" dirty="0"/>
          </a:p>
        </p:txBody>
      </p:sp>
      <p:sp>
        <p:nvSpPr>
          <p:cNvPr id="10" name="Text Placeholder 3"/>
          <p:cNvSpPr txBox="1">
            <a:spLocks/>
          </p:cNvSpPr>
          <p:nvPr/>
        </p:nvSpPr>
        <p:spPr>
          <a:xfrm>
            <a:off x="6114100" y="4459596"/>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14100" y="5360539"/>
            <a:ext cx="5475600" cy="995811"/>
          </a:xfrm>
          <a:prstGeom prst="rect">
            <a:avLst/>
          </a:prstGeom>
        </p:spPr>
        <p:txBody>
          <a:bodyPr>
            <a:normAutofit fontScale="92500"/>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a:p>
            <a:r>
              <a:rPr lang="en-GB" dirty="0" smtClean="0"/>
              <a:t>Prefixes for verbs: dis, de, </a:t>
            </a:r>
            <a:r>
              <a:rPr lang="en-GB" dirty="0" err="1" smtClean="0"/>
              <a:t>mis</a:t>
            </a:r>
            <a:r>
              <a:rPr lang="en-GB" dirty="0" smtClean="0"/>
              <a:t>, over, </a:t>
            </a:r>
            <a:r>
              <a:rPr lang="en-GB" dirty="0" err="1" smtClean="0"/>
              <a:t>ise</a:t>
            </a:r>
            <a:r>
              <a:rPr lang="en-GB" dirty="0" smtClean="0"/>
              <a:t>, </a:t>
            </a:r>
            <a:r>
              <a:rPr lang="en-GB" dirty="0" err="1" smtClean="0"/>
              <a:t>ify</a:t>
            </a:r>
            <a:endParaRPr lang="en-GB" dirty="0" smtClean="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8081366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Specific features of this text type</a:t>
            </a:r>
            <a:endParaRPr lang="en-GB" dirty="0"/>
          </a:p>
        </p:txBody>
      </p:sp>
      <p:sp>
        <p:nvSpPr>
          <p:cNvPr id="3" name="Content Placeholder 2"/>
          <p:cNvSpPr>
            <a:spLocks noGrp="1"/>
          </p:cNvSpPr>
          <p:nvPr>
            <p:ph sz="half" idx="13"/>
          </p:nvPr>
        </p:nvSpPr>
        <p:spPr/>
        <p:txBody>
          <a:bodyPr>
            <a:normAutofit fontScale="92500" lnSpcReduction="20000"/>
          </a:bodyPr>
          <a:lstStyle/>
          <a:p>
            <a:r>
              <a:rPr lang="en-GB" dirty="0" smtClean="0"/>
              <a:t>Character’s name and colon before they speak</a:t>
            </a:r>
          </a:p>
          <a:p>
            <a:r>
              <a:rPr lang="en-GB" dirty="0" smtClean="0"/>
              <a:t>New line, new speaker</a:t>
            </a:r>
          </a:p>
          <a:p>
            <a:r>
              <a:rPr lang="en-GB" dirty="0" smtClean="0"/>
              <a:t>Stage directions written in brackets</a:t>
            </a:r>
          </a:p>
          <a:p>
            <a:r>
              <a:rPr lang="en-GB" dirty="0" smtClean="0"/>
              <a:t>Sound effects/reactions of actors written in brackets</a:t>
            </a:r>
          </a:p>
          <a:p>
            <a:r>
              <a:rPr lang="en-GB" dirty="0" smtClean="0"/>
              <a:t>Use bold/italic writing to show how something is spoken</a:t>
            </a:r>
          </a:p>
          <a:p>
            <a:r>
              <a:rPr lang="en-GB" dirty="0" smtClean="0"/>
              <a:t>Use of ellipsis to show pauses in speech</a:t>
            </a:r>
          </a:p>
          <a:p>
            <a:r>
              <a:rPr lang="en-GB" dirty="0" smtClean="0"/>
              <a:t>Character/scene list</a:t>
            </a:r>
          </a:p>
          <a:p>
            <a:endParaRPr lang="en-GB" dirty="0" smtClean="0"/>
          </a:p>
          <a:p>
            <a:endParaRPr lang="en-GB" dirty="0"/>
          </a:p>
        </p:txBody>
      </p:sp>
      <p:sp>
        <p:nvSpPr>
          <p:cNvPr id="4" name="Text Placeholder 3"/>
          <p:cNvSpPr>
            <a:spLocks noGrp="1"/>
          </p:cNvSpPr>
          <p:nvPr>
            <p:ph type="body" sz="quarter" idx="14"/>
          </p:nvPr>
        </p:nvSpPr>
        <p:spPr/>
        <p:txBody>
          <a:bodyPr/>
          <a:lstStyle/>
          <a:p>
            <a:endParaRPr lang="en-GB"/>
          </a:p>
        </p:txBody>
      </p:sp>
      <p:sp>
        <p:nvSpPr>
          <p:cNvPr id="5" name="Content Placeholder 4"/>
          <p:cNvSpPr>
            <a:spLocks noGrp="1"/>
          </p:cNvSpPr>
          <p:nvPr>
            <p:ph sz="quarter" idx="15"/>
          </p:nvPr>
        </p:nvSpPr>
        <p:spPr/>
        <p:txBody>
          <a:bodyPr/>
          <a:lstStyle/>
          <a:p>
            <a:endParaRPr lang="en-GB"/>
          </a:p>
        </p:txBody>
      </p:sp>
      <p:sp>
        <p:nvSpPr>
          <p:cNvPr id="6" name="Text Placeholder 5"/>
          <p:cNvSpPr>
            <a:spLocks noGrp="1"/>
          </p:cNvSpPr>
          <p:nvPr>
            <p:ph type="body" sz="quarter" idx="16"/>
          </p:nvPr>
        </p:nvSpPr>
        <p:spPr/>
        <p:txBody>
          <a:bodyPr/>
          <a:lstStyle/>
          <a:p>
            <a:r>
              <a:rPr lang="en-GB" dirty="0" smtClean="0"/>
              <a:t>Purpose – A written version of a play or other dramatic composition used in preparing for a performance. </a:t>
            </a:r>
            <a:endParaRPr lang="en-GB" dirty="0"/>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73</a:t>
            </a:fld>
            <a:endParaRPr lang="en-US" noProof="0" dirty="0"/>
          </a:p>
        </p:txBody>
      </p:sp>
      <p:sp>
        <p:nvSpPr>
          <p:cNvPr id="9" name="Title 8"/>
          <p:cNvSpPr>
            <a:spLocks noGrp="1"/>
          </p:cNvSpPr>
          <p:nvPr>
            <p:ph type="title"/>
          </p:nvPr>
        </p:nvSpPr>
        <p:spPr/>
        <p:txBody>
          <a:bodyPr/>
          <a:lstStyle/>
          <a:p>
            <a:r>
              <a:rPr lang="en-GB" dirty="0" err="1" smtClean="0"/>
              <a:t>Playscripts</a:t>
            </a:r>
            <a:endParaRPr lang="en-GB"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1" name="Picture 10">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28939195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a:xfrm>
            <a:off x="520698" y="2886076"/>
            <a:ext cx="5475290" cy="3470274"/>
          </a:xfrm>
        </p:spPr>
        <p:txBody>
          <a:bodyPr>
            <a:normAutofit/>
          </a:bodyPr>
          <a:lstStyle/>
          <a:p>
            <a:r>
              <a:rPr lang="en-GB" dirty="0" smtClean="0"/>
              <a:t>Powerful, precise verbs and adverbs</a:t>
            </a:r>
          </a:p>
          <a:p>
            <a:r>
              <a:rPr lang="en-GB" dirty="0" smtClean="0"/>
              <a:t>Prepositional phrases</a:t>
            </a:r>
          </a:p>
          <a:p>
            <a:r>
              <a:rPr lang="en-GB" dirty="0" smtClean="0"/>
              <a:t>Adverbs of time, manner and place</a:t>
            </a:r>
          </a:p>
          <a:p>
            <a:r>
              <a:rPr lang="en-GB" dirty="0" smtClean="0"/>
              <a:t>Coordinating conjunctions (FANBOYS)</a:t>
            </a:r>
          </a:p>
          <a:p>
            <a:r>
              <a:rPr lang="en-GB" dirty="0" smtClean="0"/>
              <a:t>Subordinating conjunctions</a:t>
            </a:r>
          </a:p>
          <a:p>
            <a:endParaRPr lang="en-GB" dirty="0" smtClean="0"/>
          </a:p>
          <a:p>
            <a:endParaRPr lang="en-GB" dirty="0" smtClean="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1573520"/>
          </a:xfrm>
        </p:spPr>
        <p:txBody>
          <a:bodyPr>
            <a:normAutofit/>
          </a:bodyPr>
          <a:lstStyle/>
          <a:p>
            <a:r>
              <a:rPr lang="en-GB" dirty="0" smtClean="0"/>
              <a:t>Colon after character’s name before they speak</a:t>
            </a:r>
          </a:p>
          <a:p>
            <a:r>
              <a:rPr lang="en-GB" dirty="0" smtClean="0"/>
              <a:t>Brackets</a:t>
            </a:r>
          </a:p>
          <a:p>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74</a:t>
            </a:fld>
            <a:endParaRPr lang="en-US" noProof="0" dirty="0"/>
          </a:p>
        </p:txBody>
      </p:sp>
      <p:sp>
        <p:nvSpPr>
          <p:cNvPr id="9" name="Title 8"/>
          <p:cNvSpPr>
            <a:spLocks noGrp="1"/>
          </p:cNvSpPr>
          <p:nvPr>
            <p:ph type="title"/>
          </p:nvPr>
        </p:nvSpPr>
        <p:spPr/>
        <p:txBody>
          <a:bodyPr/>
          <a:lstStyle/>
          <a:p>
            <a:r>
              <a:rPr lang="en-GB" dirty="0" smtClean="0"/>
              <a:t>Year 4 </a:t>
            </a:r>
            <a:r>
              <a:rPr lang="en-GB" dirty="0" err="1" smtClean="0"/>
              <a:t>Playscripts</a:t>
            </a:r>
            <a:endParaRPr lang="en-GB" dirty="0"/>
          </a:p>
        </p:txBody>
      </p:sp>
      <p:sp>
        <p:nvSpPr>
          <p:cNvPr id="10" name="Text Placeholder 3"/>
          <p:cNvSpPr txBox="1">
            <a:spLocks/>
          </p:cNvSpPr>
          <p:nvPr/>
        </p:nvSpPr>
        <p:spPr>
          <a:xfrm>
            <a:off x="6114100" y="4459596"/>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14100" y="536053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3/4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246191111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dirty="0" smtClean="0"/>
              <a:t>Grammar</a:t>
            </a:r>
            <a:endParaRPr lang="en-GB" dirty="0"/>
          </a:p>
        </p:txBody>
      </p:sp>
      <p:sp>
        <p:nvSpPr>
          <p:cNvPr id="3" name="Content Placeholder 2"/>
          <p:cNvSpPr>
            <a:spLocks noGrp="1"/>
          </p:cNvSpPr>
          <p:nvPr>
            <p:ph sz="half" idx="13"/>
          </p:nvPr>
        </p:nvSpPr>
        <p:spPr>
          <a:xfrm>
            <a:off x="520698" y="2886076"/>
            <a:ext cx="5475290" cy="3470274"/>
          </a:xfrm>
        </p:spPr>
        <p:txBody>
          <a:bodyPr>
            <a:normAutofit fontScale="92500" lnSpcReduction="10000"/>
          </a:bodyPr>
          <a:lstStyle/>
          <a:p>
            <a:r>
              <a:rPr lang="en-GB" dirty="0" smtClean="0"/>
              <a:t>Powerful, precise verbs and adverbs</a:t>
            </a:r>
          </a:p>
          <a:p>
            <a:r>
              <a:rPr lang="en-GB" dirty="0" smtClean="0"/>
              <a:t>Prepositional phrases</a:t>
            </a:r>
          </a:p>
          <a:p>
            <a:r>
              <a:rPr lang="en-GB" dirty="0" smtClean="0"/>
              <a:t>Adverbials of time, manner and place</a:t>
            </a:r>
          </a:p>
          <a:p>
            <a:r>
              <a:rPr lang="en-GB" dirty="0" smtClean="0"/>
              <a:t>Coordinating conjunctions (FANBOYS)</a:t>
            </a:r>
          </a:p>
          <a:p>
            <a:r>
              <a:rPr lang="en-GB" dirty="0" smtClean="0"/>
              <a:t>Subordinating conjunctions</a:t>
            </a:r>
          </a:p>
          <a:p>
            <a:r>
              <a:rPr lang="en-GB" dirty="0" smtClean="0"/>
              <a:t>Modal verbs</a:t>
            </a:r>
          </a:p>
          <a:p>
            <a:r>
              <a:rPr lang="en-GB" dirty="0" smtClean="0"/>
              <a:t>Expanded noun phrases</a:t>
            </a:r>
          </a:p>
          <a:p>
            <a:r>
              <a:rPr lang="en-GB" dirty="0"/>
              <a:t>Nouns and pronouns used for clarity and cohesion</a:t>
            </a:r>
          </a:p>
          <a:p>
            <a:endParaRPr lang="en-GB" dirty="0" smtClean="0"/>
          </a:p>
          <a:p>
            <a:endParaRPr lang="en-GB" dirty="0" smtClean="0"/>
          </a:p>
          <a:p>
            <a:endParaRPr lang="en-GB" dirty="0" smtClean="0"/>
          </a:p>
        </p:txBody>
      </p:sp>
      <p:sp>
        <p:nvSpPr>
          <p:cNvPr id="4" name="Text Placeholder 3"/>
          <p:cNvSpPr>
            <a:spLocks noGrp="1"/>
          </p:cNvSpPr>
          <p:nvPr>
            <p:ph type="body" sz="quarter" idx="14"/>
          </p:nvPr>
        </p:nvSpPr>
        <p:spPr/>
        <p:txBody>
          <a:bodyPr/>
          <a:lstStyle/>
          <a:p>
            <a:r>
              <a:rPr lang="en-GB" dirty="0" smtClean="0"/>
              <a:t>Punctuation</a:t>
            </a:r>
            <a:endParaRPr lang="en-GB" dirty="0"/>
          </a:p>
        </p:txBody>
      </p:sp>
      <p:sp>
        <p:nvSpPr>
          <p:cNvPr id="5" name="Content Placeholder 4"/>
          <p:cNvSpPr>
            <a:spLocks noGrp="1"/>
          </p:cNvSpPr>
          <p:nvPr>
            <p:ph sz="quarter" idx="15"/>
          </p:nvPr>
        </p:nvSpPr>
        <p:spPr>
          <a:xfrm>
            <a:off x="6186713" y="2886076"/>
            <a:ext cx="5475600" cy="1573520"/>
          </a:xfrm>
        </p:spPr>
        <p:txBody>
          <a:bodyPr>
            <a:normAutofit/>
          </a:bodyPr>
          <a:lstStyle/>
          <a:p>
            <a:r>
              <a:rPr lang="en-GB" dirty="0" smtClean="0"/>
              <a:t>Colon after character’s name before they speak</a:t>
            </a:r>
          </a:p>
          <a:p>
            <a:r>
              <a:rPr lang="en-GB" dirty="0" smtClean="0"/>
              <a:t>Brackets</a:t>
            </a:r>
          </a:p>
          <a:p>
            <a:endParaRPr lang="en-GB" dirty="0" smtClean="0"/>
          </a:p>
        </p:txBody>
      </p:sp>
      <p:sp>
        <p:nvSpPr>
          <p:cNvPr id="6" name="Text Placeholder 5"/>
          <p:cNvSpPr>
            <a:spLocks noGrp="1"/>
          </p:cNvSpPr>
          <p:nvPr>
            <p:ph type="body" sz="quarter" idx="16"/>
          </p:nvPr>
        </p:nvSpPr>
        <p:spPr/>
        <p:txBody>
          <a:bodyPr/>
          <a:lstStyle/>
          <a:p>
            <a:endParaRPr lang="en-GB"/>
          </a:p>
        </p:txBody>
      </p:sp>
      <p:sp>
        <p:nvSpPr>
          <p:cNvPr id="7" name="Footer Placeholder 6"/>
          <p:cNvSpPr>
            <a:spLocks noGrp="1"/>
          </p:cNvSpPr>
          <p:nvPr>
            <p:ph type="ftr" sz="quarter" idx="17"/>
          </p:nvPr>
        </p:nvSpPr>
        <p:spPr/>
        <p:txBody>
          <a:bodyPr/>
          <a:lstStyle/>
          <a:p>
            <a:r>
              <a:rPr lang="en-US" noProof="0" smtClean="0"/>
              <a:t>Add a footer</a:t>
            </a:r>
            <a:endParaRPr lang="en-US" noProof="0" dirty="0"/>
          </a:p>
        </p:txBody>
      </p:sp>
      <p:sp>
        <p:nvSpPr>
          <p:cNvPr id="8" name="Slide Number Placeholder 7"/>
          <p:cNvSpPr>
            <a:spLocks noGrp="1"/>
          </p:cNvSpPr>
          <p:nvPr>
            <p:ph type="sldNum" sz="quarter" idx="18"/>
          </p:nvPr>
        </p:nvSpPr>
        <p:spPr/>
        <p:txBody>
          <a:bodyPr/>
          <a:lstStyle/>
          <a:p>
            <a:fld id="{8699F50C-BE38-4BD0-BA84-9B090E1F2B9B}" type="slidenum">
              <a:rPr lang="en-US" noProof="0" smtClean="0"/>
              <a:t>75</a:t>
            </a:fld>
            <a:endParaRPr lang="en-US" noProof="0" dirty="0"/>
          </a:p>
        </p:txBody>
      </p:sp>
      <p:sp>
        <p:nvSpPr>
          <p:cNvPr id="9" name="Title 8"/>
          <p:cNvSpPr>
            <a:spLocks noGrp="1"/>
          </p:cNvSpPr>
          <p:nvPr>
            <p:ph type="title"/>
          </p:nvPr>
        </p:nvSpPr>
        <p:spPr/>
        <p:txBody>
          <a:bodyPr/>
          <a:lstStyle/>
          <a:p>
            <a:r>
              <a:rPr lang="en-GB" dirty="0" smtClean="0"/>
              <a:t>Year 5 </a:t>
            </a:r>
            <a:r>
              <a:rPr lang="en-GB" dirty="0" err="1" smtClean="0"/>
              <a:t>Playscripts</a:t>
            </a:r>
            <a:endParaRPr lang="en-GB" dirty="0"/>
          </a:p>
        </p:txBody>
      </p:sp>
      <p:sp>
        <p:nvSpPr>
          <p:cNvPr id="10" name="Text Placeholder 3"/>
          <p:cNvSpPr txBox="1">
            <a:spLocks/>
          </p:cNvSpPr>
          <p:nvPr/>
        </p:nvSpPr>
        <p:spPr>
          <a:xfrm>
            <a:off x="6114100" y="4459596"/>
            <a:ext cx="5475600" cy="781188"/>
          </a:xfrm>
          <a:prstGeom prst="rect">
            <a:avLst/>
          </a:prstGeom>
        </p:spPr>
        <p:txBody>
          <a:bodyPr anchor="b">
            <a:normAutofit/>
          </a:bodyPr>
          <a:lstStyle>
            <a:lvl1pPr marL="0" indent="0" algn="l" defTabSz="914400" rtl="0" eaLnBrk="1" latinLnBrk="0" hangingPunct="1">
              <a:lnSpc>
                <a:spcPct val="100000"/>
              </a:lnSpc>
              <a:spcBef>
                <a:spcPts val="1000"/>
              </a:spcBef>
              <a:buClr>
                <a:srgbClr val="2E7A40"/>
              </a:buClr>
              <a:buFont typeface="Arial" panose="020B0604020202020204" pitchFamily="34" charset="0"/>
              <a:buNone/>
              <a:defRPr lang="en-US" sz="28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Clr>
                <a:srgbClr val="2E7A40"/>
              </a:buClr>
              <a:buFont typeface="Arial" panose="020B0604020202020204" pitchFamily="34" charset="0"/>
              <a:buNone/>
              <a:defRPr lang="en-US"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Clr>
                <a:srgbClr val="2E7A40"/>
              </a:buClr>
              <a:buFont typeface="Arial" panose="020B0604020202020204" pitchFamily="34" charset="0"/>
              <a:buNone/>
              <a:defRPr lang="en-US"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Clr>
                <a:srgbClr val="2E7A40"/>
              </a:buClr>
              <a:buFont typeface="Arial" panose="020B0604020202020204" pitchFamily="34" charset="0"/>
              <a:buNone/>
              <a:defRPr lang="en-US"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Clr>
                <a:srgbClr val="2E7A40"/>
              </a:buClr>
              <a:buFont typeface="Arial" panose="020B0604020202020204" pitchFamily="34" charset="0"/>
              <a:buNone/>
              <a:defRPr lang="en-IN"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smtClean="0"/>
              <a:t>Spelling</a:t>
            </a:r>
            <a:endParaRPr lang="en-GB" dirty="0"/>
          </a:p>
        </p:txBody>
      </p:sp>
      <p:sp>
        <p:nvSpPr>
          <p:cNvPr id="11" name="Content Placeholder 4"/>
          <p:cNvSpPr txBox="1">
            <a:spLocks/>
          </p:cNvSpPr>
          <p:nvPr/>
        </p:nvSpPr>
        <p:spPr>
          <a:xfrm>
            <a:off x="6114100" y="5360539"/>
            <a:ext cx="5475600" cy="995811"/>
          </a:xfrm>
          <a:prstGeom prst="rect">
            <a:avLst/>
          </a:prstGeom>
        </p:spPr>
        <p:txBody>
          <a:bodyPr>
            <a:normAutofit/>
          </a:bodyPr>
          <a:lst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Year 5/6 words from the NC word list</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46970" y="0"/>
            <a:ext cx="856607" cy="818864"/>
          </a:xfrm>
          <a:prstGeom prst="rect">
            <a:avLst/>
          </a:prstGeom>
        </p:spPr>
      </p:pic>
      <p:pic>
        <p:nvPicPr>
          <p:cNvPr id="13" name="Picture 12">
            <a:hlinkClick r:id="rId3" action="ppaction://hlinksldjump"/>
          </p:cNvPr>
          <p:cNvPicPr>
            <a:picLocks noChangeAspect="1"/>
          </p:cNvPicPr>
          <p:nvPr/>
        </p:nvPicPr>
        <p:blipFill rotWithShape="1">
          <a:blip r:embed="rId4">
            <a:extLst>
              <a:ext uri="{28A0092B-C50C-407E-A947-70E740481C1C}">
                <a14:useLocalDpi xmlns:a14="http://schemas.microsoft.com/office/drawing/2010/main" val="0"/>
              </a:ext>
            </a:extLst>
          </a:blip>
          <a:srcRect b="7329"/>
          <a:stretch/>
        </p:blipFill>
        <p:spPr>
          <a:xfrm>
            <a:off x="11146970" y="39302"/>
            <a:ext cx="1009801" cy="1010654"/>
          </a:xfrm>
          <a:prstGeom prst="rect">
            <a:avLst/>
          </a:prstGeom>
        </p:spPr>
      </p:pic>
    </p:spTree>
    <p:extLst>
      <p:ext uri="{BB962C8B-B14F-4D97-AF65-F5344CB8AC3E}">
        <p14:creationId xmlns:p14="http://schemas.microsoft.com/office/powerpoint/2010/main" val="1066930705"/>
      </p:ext>
    </p:extLst>
  </p:cSld>
  <p:clrMapOvr>
    <a:masterClrMapping/>
  </p:clrMapOvr>
</p:sld>
</file>

<file path=ppt/theme/theme1.xml><?xml version="1.0" encoding="utf-8"?>
<a:theme xmlns:a="http://schemas.openxmlformats.org/drawingml/2006/main" name="Office Theme">
  <a:themeElements>
    <a:clrScheme name="Custom 14">
      <a:dk1>
        <a:srgbClr val="3F3F3F"/>
      </a:dk1>
      <a:lt1>
        <a:srgbClr val="FFFFFF"/>
      </a:lt1>
      <a:dk2>
        <a:srgbClr val="F2F2F2"/>
      </a:dk2>
      <a:lt2>
        <a:srgbClr val="A5A5A5"/>
      </a:lt2>
      <a:accent1>
        <a:srgbClr val="00194C"/>
      </a:accent1>
      <a:accent2>
        <a:srgbClr val="EAB200"/>
      </a:accent2>
      <a:accent3>
        <a:srgbClr val="F2F2F2"/>
      </a:accent3>
      <a:accent4>
        <a:srgbClr val="954F72"/>
      </a:accent4>
      <a:accent5>
        <a:srgbClr val="00843B"/>
      </a:accent5>
      <a:accent6>
        <a:srgbClr val="014067"/>
      </a:accent6>
      <a:hlink>
        <a:srgbClr val="00194C"/>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951641_Hexagon presentation light_AAS_v4" id="{358289A0-A26B-433F-AD2B-1F8832C96153}" vid="{92CDC91D-95BF-4897-87D6-494563DF797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8F8919DE-9BD9-47A9-9F5D-16EBB96879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80A5AF1-8C57-4290-936E-5FD27C957251}">
  <ds:schemaRefs>
    <ds:schemaRef ds:uri="http://schemas.microsoft.com/sharepoint/v3/contenttype/forms"/>
  </ds:schemaRefs>
</ds:datastoreItem>
</file>

<file path=customXml/itemProps3.xml><?xml version="1.0" encoding="utf-8"?>
<ds:datastoreItem xmlns:ds="http://schemas.openxmlformats.org/officeDocument/2006/customXml" ds:itemID="{C87F4215-C6BB-44A3-9A5E-9446E6835900}">
  <ds:schemaRefs>
    <ds:schemaRef ds:uri="http://purl.org/dc/terms/"/>
    <ds:schemaRef ds:uri="http://purl.org/dc/elements/1.1/"/>
    <ds:schemaRef ds:uri="16c05727-aa75-4e4a-9b5f-8a80a1165891"/>
    <ds:schemaRef ds:uri="http://schemas.microsoft.com/office/infopath/2007/PartnerControls"/>
    <ds:schemaRef ds:uri="71af3243-3dd4-4a8d-8c0d-dd76da1f02a5"/>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Hexagon presentation light</Template>
  <TotalTime>0</TotalTime>
  <Words>9844</Words>
  <Application>Microsoft Office PowerPoint</Application>
  <PresentationFormat>Widescreen</PresentationFormat>
  <Paragraphs>1390</Paragraphs>
  <Slides>75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75</vt:i4>
      </vt:variant>
    </vt:vector>
  </HeadingPairs>
  <TitlesOfParts>
    <vt:vector size="83" baseType="lpstr">
      <vt:lpstr>Arial</vt:lpstr>
      <vt:lpstr>Arial Black</vt:lpstr>
      <vt:lpstr>Calibri</vt:lpstr>
      <vt:lpstr>Calibri Light</vt:lpstr>
      <vt:lpstr>CiscoSans ExtraLight</vt:lpstr>
      <vt:lpstr>Gill Sans SemiBold</vt:lpstr>
      <vt:lpstr>Times New Roman</vt:lpstr>
      <vt:lpstr>Office Theme</vt:lpstr>
      <vt:lpstr>Genre Progression Document</vt:lpstr>
      <vt:lpstr>Genres covered</vt:lpstr>
      <vt:lpstr>Genre progression – KS1</vt:lpstr>
      <vt:lpstr>Genre progression – LKS2</vt:lpstr>
      <vt:lpstr>Genre progression – UKS2</vt:lpstr>
      <vt:lpstr>Progression documents</vt:lpstr>
      <vt:lpstr>Narrative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Poetry</vt:lpstr>
      <vt:lpstr>PowerPoint Presentation</vt:lpstr>
      <vt:lpstr>PowerPoint Presentation</vt:lpstr>
      <vt:lpstr>Letters (informal/formal)</vt:lpstr>
      <vt:lpstr>PowerPoint Presentation</vt:lpstr>
      <vt:lpstr>PowerPoint Presentation</vt:lpstr>
      <vt:lpstr>KS1 Instruction Texts</vt:lpstr>
      <vt:lpstr>Year 1 Instruction texts</vt:lpstr>
      <vt:lpstr>Year 2 Instruction texts</vt:lpstr>
      <vt:lpstr>KS2 Instruction Texts</vt:lpstr>
      <vt:lpstr>Year 3 Instruction texts</vt:lpstr>
      <vt:lpstr>Year 4 Instruction texts</vt:lpstr>
      <vt:lpstr>Year 5 Instruction texts</vt:lpstr>
      <vt:lpstr>Year 6 Instruction texts</vt:lpstr>
      <vt:lpstr>Explanation Texts</vt:lpstr>
      <vt:lpstr>Year 3 Explanation texts</vt:lpstr>
      <vt:lpstr>Year 4 Explanation texts</vt:lpstr>
      <vt:lpstr>Year 5 Explanation texts</vt:lpstr>
      <vt:lpstr>Year 6 Explanation texts</vt:lpstr>
      <vt:lpstr>Recounts</vt:lpstr>
      <vt:lpstr>Year 1 Recounts</vt:lpstr>
      <vt:lpstr>Year 2 Recounts</vt:lpstr>
      <vt:lpstr>Year 3 Recounts</vt:lpstr>
      <vt:lpstr>Year 4 Recounts</vt:lpstr>
      <vt:lpstr>Year 5 Recounts</vt:lpstr>
      <vt:lpstr>Year 6 Recounts</vt:lpstr>
      <vt:lpstr>Recounts: diary entries</vt:lpstr>
      <vt:lpstr>Year 2 Diary entries</vt:lpstr>
      <vt:lpstr>Year 3 Diary entries</vt:lpstr>
      <vt:lpstr>Year 4 Diary entries</vt:lpstr>
      <vt:lpstr>Year 5 Diary entries</vt:lpstr>
      <vt:lpstr>Year 6 Diary entries</vt:lpstr>
      <vt:lpstr>Recounts: newspaper articles</vt:lpstr>
      <vt:lpstr>Year 3 Newspaper articles</vt:lpstr>
      <vt:lpstr>Year 4 Newspaper articles</vt:lpstr>
      <vt:lpstr>Year 5 Newspaper articles</vt:lpstr>
      <vt:lpstr>Year 6 Newspaper articles</vt:lpstr>
      <vt:lpstr>Persuasive texts</vt:lpstr>
      <vt:lpstr>Year 1 Persuasive texts (posters or adverts)</vt:lpstr>
      <vt:lpstr>Year 2 Persuasive texts (posters or adverts)</vt:lpstr>
      <vt:lpstr>Year 3 Persuasive texts</vt:lpstr>
      <vt:lpstr>Year 4 Persuasive texts</vt:lpstr>
      <vt:lpstr>Year 5 Persuasive texts</vt:lpstr>
      <vt:lpstr>Year 6 Persuasive texts</vt:lpstr>
      <vt:lpstr>Non-chronological reports</vt:lpstr>
      <vt:lpstr>Year 1 Non-chronological reports</vt:lpstr>
      <vt:lpstr>Year 2 Non-chronological reports</vt:lpstr>
      <vt:lpstr>Year 3 Non-chronological reports</vt:lpstr>
      <vt:lpstr>Year 4 Non-chronological reports</vt:lpstr>
      <vt:lpstr>Year 5 Non-chronological reports</vt:lpstr>
      <vt:lpstr>Year 6 Non-chronological reports</vt:lpstr>
      <vt:lpstr>Discussion texts</vt:lpstr>
      <vt:lpstr>Year 5 Discussion texts</vt:lpstr>
      <vt:lpstr>Year 6 Discussion texts</vt:lpstr>
      <vt:lpstr>Playscripts</vt:lpstr>
      <vt:lpstr>Year 4 Playscripts</vt:lpstr>
      <vt:lpstr>Year 5 Playscripts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2022-03-20T20:24:52Z</dcterms:created>
  <dcterms:modified xsi:type="dcterms:W3CDTF">2022-06-04T12:33:07Z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