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80" d="100"/>
          <a:sy n="80" d="100"/>
        </p:scale>
        <p:origin x="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399116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280857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1456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3971704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6161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865973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247447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202501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186865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3F706-94C2-490D-B836-893BD2757697}"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245334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D3F706-94C2-490D-B836-893BD2757697}"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49301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D3F706-94C2-490D-B836-893BD2757697}" type="datetimeFigureOut">
              <a:rPr lang="en-GB" smtClean="0"/>
              <a:t>13/06/2022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94179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D3F706-94C2-490D-B836-893BD2757697}" type="datetimeFigureOut">
              <a:rPr lang="en-GB" smtClean="0"/>
              <a:t>13/06/2022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386367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3F706-94C2-490D-B836-893BD2757697}" type="datetimeFigureOut">
              <a:rPr lang="en-GB" smtClean="0"/>
              <a:t>13/06/2022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93935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D3F706-94C2-490D-B836-893BD2757697}"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112413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AD3F706-94C2-490D-B836-893BD2757697}"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6CEAE3-BE16-41FF-8F4B-B9074D58BE25}" type="slidenum">
              <a:rPr lang="en-GB" smtClean="0"/>
              <a:t>‹#›</a:t>
            </a:fld>
            <a:endParaRPr lang="en-GB"/>
          </a:p>
        </p:txBody>
      </p:sp>
    </p:spTree>
    <p:extLst>
      <p:ext uri="{BB962C8B-B14F-4D97-AF65-F5344CB8AC3E}">
        <p14:creationId xmlns:p14="http://schemas.microsoft.com/office/powerpoint/2010/main" val="344977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D3F706-94C2-490D-B836-893BD2757697}" type="datetimeFigureOut">
              <a:rPr lang="en-GB" smtClean="0"/>
              <a:t>13/06/2022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6CEAE3-BE16-41FF-8F4B-B9074D58BE25}" type="slidenum">
              <a:rPr lang="en-GB" smtClean="0"/>
              <a:t>‹#›</a:t>
            </a:fld>
            <a:endParaRPr lang="en-GB"/>
          </a:p>
        </p:txBody>
      </p:sp>
    </p:spTree>
    <p:extLst>
      <p:ext uri="{BB962C8B-B14F-4D97-AF65-F5344CB8AC3E}">
        <p14:creationId xmlns:p14="http://schemas.microsoft.com/office/powerpoint/2010/main" val="123584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2613" y="2409473"/>
            <a:ext cx="5438272" cy="1646302"/>
          </a:xfrm>
        </p:spPr>
        <p:txBody>
          <a:bodyPr/>
          <a:lstStyle/>
          <a:p>
            <a:pPr algn="ctr"/>
            <a:r>
              <a:rPr lang="en-GB" dirty="0" smtClean="0"/>
              <a:t>Using Knowledge Organisers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867" y="1353787"/>
            <a:ext cx="2537875" cy="3757674"/>
          </a:xfrm>
          <a:prstGeom prst="rect">
            <a:avLst/>
          </a:prstGeom>
        </p:spPr>
      </p:pic>
      <p:sp>
        <p:nvSpPr>
          <p:cNvPr id="5" name="Rectangle 4"/>
          <p:cNvSpPr/>
          <p:nvPr/>
        </p:nvSpPr>
        <p:spPr>
          <a:xfrm>
            <a:off x="4132613" y="4381995"/>
            <a:ext cx="5438272" cy="1092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How you can use Knowledge Organisers at home to help with your child’s learning.</a:t>
            </a:r>
            <a:endParaRPr lang="en-GB" dirty="0"/>
          </a:p>
        </p:txBody>
      </p:sp>
    </p:spTree>
    <p:extLst>
      <p:ext uri="{BB962C8B-B14F-4D97-AF65-F5344CB8AC3E}">
        <p14:creationId xmlns:p14="http://schemas.microsoft.com/office/powerpoint/2010/main" val="3561334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Powerful Knowledge</a:t>
            </a:r>
            <a:endParaRPr lang="en-GB" dirty="0"/>
          </a:p>
        </p:txBody>
      </p:sp>
      <p:sp>
        <p:nvSpPr>
          <p:cNvPr id="3" name="Content Placeholder 2"/>
          <p:cNvSpPr>
            <a:spLocks noGrp="1"/>
          </p:cNvSpPr>
          <p:nvPr>
            <p:ph idx="1"/>
          </p:nvPr>
        </p:nvSpPr>
        <p:spPr>
          <a:xfrm>
            <a:off x="677334" y="2160589"/>
            <a:ext cx="6067850" cy="3880773"/>
          </a:xfrm>
        </p:spPr>
        <p:txBody>
          <a:bodyPr>
            <a:normAutofit fontScale="85000" lnSpcReduction="20000"/>
          </a:bodyPr>
          <a:lstStyle/>
          <a:p>
            <a:pPr marL="0" indent="0">
              <a:buNone/>
            </a:pPr>
            <a:r>
              <a:rPr lang="en-GB" dirty="0" smtClean="0"/>
              <a:t>At </a:t>
            </a:r>
            <a:r>
              <a:rPr lang="en-GB" dirty="0" err="1" smtClean="0"/>
              <a:t>Firfield</a:t>
            </a:r>
            <a:r>
              <a:rPr lang="en-GB" dirty="0" smtClean="0"/>
              <a:t>, we place powerful knowledge – that’s knowledge that takes our children beyond their own experiences – at the very heart of our curriculum. </a:t>
            </a:r>
          </a:p>
          <a:p>
            <a:pPr marL="0" indent="0">
              <a:buNone/>
            </a:pPr>
            <a:endParaRPr lang="en-GB" dirty="0"/>
          </a:p>
          <a:p>
            <a:pPr marL="0" indent="0">
              <a:buNone/>
            </a:pPr>
            <a:r>
              <a:rPr lang="en-GB" dirty="0" smtClean="0"/>
              <a:t>When developing our curriculum, we have thought meticulously about what we teach using the latest findings that help us to ensure that the knowledge we teach your children is remembered. </a:t>
            </a:r>
          </a:p>
          <a:p>
            <a:pPr marL="0" indent="0">
              <a:buNone/>
            </a:pPr>
            <a:endParaRPr lang="en-GB" dirty="0"/>
          </a:p>
          <a:p>
            <a:pPr marL="0" indent="0">
              <a:buNone/>
            </a:pPr>
            <a:r>
              <a:rPr lang="en-GB" dirty="0" smtClean="0"/>
              <a:t>We want to teach our children the very best of what has been thought and said. We select and teach powerful knowledge that children can think with, critique and ultimately improve upon. </a:t>
            </a:r>
          </a:p>
          <a:p>
            <a:pPr marL="0" indent="0">
              <a:buNone/>
            </a:pPr>
            <a:endParaRPr lang="en-GB" dirty="0"/>
          </a:p>
          <a:p>
            <a:pPr marL="0" indent="0">
              <a:buNone/>
            </a:pPr>
            <a:r>
              <a:rPr lang="en-GB" dirty="0" smtClean="0"/>
              <a:t>Skills and knowledge are intrinsically linked. We ensure that our children develop subject specific skills and understand what it is to be a really good historian, geographer, scientist, artist etc. and how to be one themselves. </a:t>
            </a:r>
            <a:endParaRPr lang="en-GB" dirty="0"/>
          </a:p>
        </p:txBody>
      </p:sp>
      <p:pic>
        <p:nvPicPr>
          <p:cNvPr id="4" name="Picture 3"/>
          <p:cNvPicPr>
            <a:picLocks noChangeAspect="1"/>
          </p:cNvPicPr>
          <p:nvPr/>
        </p:nvPicPr>
        <p:blipFill>
          <a:blip r:embed="rId2"/>
          <a:stretch>
            <a:fillRect/>
          </a:stretch>
        </p:blipFill>
        <p:spPr>
          <a:xfrm>
            <a:off x="7182283" y="783562"/>
            <a:ext cx="4810125" cy="5257800"/>
          </a:xfrm>
          <a:prstGeom prst="rect">
            <a:avLst/>
          </a:prstGeom>
        </p:spPr>
      </p:pic>
    </p:spTree>
    <p:extLst>
      <p:ext uri="{BB962C8B-B14F-4D97-AF65-F5344CB8AC3E}">
        <p14:creationId xmlns:p14="http://schemas.microsoft.com/office/powerpoint/2010/main" val="185599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Sequenced</a:t>
            </a:r>
            <a:endParaRPr lang="en-GB" dirty="0"/>
          </a:p>
        </p:txBody>
      </p:sp>
      <p:sp>
        <p:nvSpPr>
          <p:cNvPr id="3" name="Content Placeholder 2"/>
          <p:cNvSpPr>
            <a:spLocks noGrp="1"/>
          </p:cNvSpPr>
          <p:nvPr>
            <p:ph idx="1"/>
          </p:nvPr>
        </p:nvSpPr>
        <p:spPr>
          <a:xfrm>
            <a:off x="677334" y="2160589"/>
            <a:ext cx="6067850" cy="3880773"/>
          </a:xfrm>
        </p:spPr>
        <p:txBody>
          <a:bodyPr>
            <a:normAutofit/>
          </a:bodyPr>
          <a:lstStyle/>
          <a:p>
            <a:pPr marL="0" indent="0">
              <a:buNone/>
            </a:pPr>
            <a:r>
              <a:rPr lang="en-GB" dirty="0" smtClean="0"/>
              <a:t>Another really key element of our curriculum at </a:t>
            </a:r>
            <a:r>
              <a:rPr lang="en-GB" dirty="0" err="1" smtClean="0"/>
              <a:t>Firfield</a:t>
            </a:r>
            <a:r>
              <a:rPr lang="en-GB" dirty="0" smtClean="0"/>
              <a:t> is the sequencing of learning. We sequence our learning in a meaningful way that enables our children to make really good progress each year. </a:t>
            </a:r>
          </a:p>
          <a:p>
            <a:pPr marL="0" indent="0">
              <a:buNone/>
            </a:pPr>
            <a:endParaRPr lang="en-GB" dirty="0"/>
          </a:p>
          <a:p>
            <a:pPr marL="0" indent="0">
              <a:buNone/>
            </a:pPr>
            <a:r>
              <a:rPr lang="en-GB" dirty="0" smtClean="0"/>
              <a:t>With each lesson and every unit building towards this big picture, we help the children to make connections between things they’ve learnt in the past, things they’ve learnt in different subject and the wonderful things that they learn outside of school too.</a:t>
            </a:r>
          </a:p>
          <a:p>
            <a:pPr marL="0" indent="0">
              <a:buNone/>
            </a:pPr>
            <a:endParaRPr lang="en-GB" dirty="0"/>
          </a:p>
        </p:txBody>
      </p:sp>
      <p:pic>
        <p:nvPicPr>
          <p:cNvPr id="5" name="Picture 4">
            <a:extLst>
              <a:ext uri="{FF2B5EF4-FFF2-40B4-BE49-F238E27FC236}">
                <a16:creationId xmlns:a16="http://schemas.microsoft.com/office/drawing/2014/main" id="{4EC2852B-4BEC-4E59-B0D9-1F68CCD4C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293" y="1730647"/>
            <a:ext cx="3703417" cy="3703417"/>
          </a:xfrm>
          <a:prstGeom prst="rect">
            <a:avLst/>
          </a:prstGeom>
        </p:spPr>
      </p:pic>
    </p:spTree>
    <p:extLst>
      <p:ext uri="{BB962C8B-B14F-4D97-AF65-F5344CB8AC3E}">
        <p14:creationId xmlns:p14="http://schemas.microsoft.com/office/powerpoint/2010/main" val="29699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 disciplines</a:t>
            </a:r>
            <a:endParaRPr lang="en-GB" dirty="0"/>
          </a:p>
        </p:txBody>
      </p:sp>
      <p:sp>
        <p:nvSpPr>
          <p:cNvPr id="3" name="Content Placeholder 2"/>
          <p:cNvSpPr>
            <a:spLocks noGrp="1"/>
          </p:cNvSpPr>
          <p:nvPr>
            <p:ph idx="1"/>
          </p:nvPr>
        </p:nvSpPr>
        <p:spPr>
          <a:xfrm>
            <a:off x="677334" y="2160589"/>
            <a:ext cx="6067850" cy="3880773"/>
          </a:xfrm>
        </p:spPr>
        <p:txBody>
          <a:bodyPr>
            <a:normAutofit/>
          </a:bodyPr>
          <a:lstStyle/>
          <a:p>
            <a:pPr marL="0" indent="0">
              <a:buNone/>
            </a:pPr>
            <a:r>
              <a:rPr lang="en-GB" dirty="0" smtClean="0"/>
              <a:t>At </a:t>
            </a:r>
            <a:r>
              <a:rPr lang="en-GB" dirty="0" err="1" smtClean="0"/>
              <a:t>Firfield</a:t>
            </a:r>
            <a:r>
              <a:rPr lang="en-GB" dirty="0" smtClean="0"/>
              <a:t>, we recognise and promote the identify of the individual subjects we study. We aim to foster a love for subjects which will flourish as they progress through the curriculum and beyond. </a:t>
            </a:r>
          </a:p>
          <a:p>
            <a:pPr marL="0" indent="0">
              <a:buNone/>
            </a:pPr>
            <a:endParaRPr lang="en-GB" dirty="0"/>
          </a:p>
          <a:p>
            <a:pPr marL="0" indent="0">
              <a:buNone/>
            </a:pPr>
            <a:r>
              <a:rPr lang="en-GB" dirty="0" smtClean="0"/>
              <a:t>We want them to know what it is to be a historian or a scientist, and to develop the background knowledge and disciplinary skills to become historians, artists, designers, scientists and geographers of the future.</a:t>
            </a:r>
          </a:p>
          <a:p>
            <a:pPr marL="0" indent="0">
              <a:buNone/>
            </a:pPr>
            <a:endParaRPr lang="en-GB" dirty="0"/>
          </a:p>
        </p:txBody>
      </p:sp>
      <p:pic>
        <p:nvPicPr>
          <p:cNvPr id="6" name="Picture 5"/>
          <p:cNvPicPr>
            <a:picLocks noChangeAspect="1"/>
          </p:cNvPicPr>
          <p:nvPr/>
        </p:nvPicPr>
        <p:blipFill>
          <a:blip r:embed="rId2"/>
          <a:stretch>
            <a:fillRect/>
          </a:stretch>
        </p:blipFill>
        <p:spPr>
          <a:xfrm>
            <a:off x="7351506" y="2379580"/>
            <a:ext cx="4191310" cy="2578051"/>
          </a:xfrm>
          <a:prstGeom prst="rect">
            <a:avLst/>
          </a:prstGeom>
        </p:spPr>
      </p:pic>
    </p:spTree>
    <p:extLst>
      <p:ext uri="{BB962C8B-B14F-4D97-AF65-F5344CB8AC3E}">
        <p14:creationId xmlns:p14="http://schemas.microsoft.com/office/powerpoint/2010/main" val="80434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curriculum for all</a:t>
            </a:r>
            <a:endParaRPr lang="en-GB" dirty="0"/>
          </a:p>
        </p:txBody>
      </p:sp>
      <p:sp>
        <p:nvSpPr>
          <p:cNvPr id="3" name="Content Placeholder 2"/>
          <p:cNvSpPr>
            <a:spLocks noGrp="1"/>
          </p:cNvSpPr>
          <p:nvPr>
            <p:ph idx="1"/>
          </p:nvPr>
        </p:nvSpPr>
        <p:spPr>
          <a:xfrm>
            <a:off x="677334" y="2160589"/>
            <a:ext cx="6067850" cy="3880773"/>
          </a:xfrm>
        </p:spPr>
        <p:txBody>
          <a:bodyPr>
            <a:normAutofit/>
          </a:bodyPr>
          <a:lstStyle/>
          <a:p>
            <a:pPr marL="0" indent="0">
              <a:buNone/>
            </a:pPr>
            <a:r>
              <a:rPr lang="en-GB" dirty="0" smtClean="0"/>
              <a:t>As an inclusive school, ensuring our curriculum is diverse and inclusive has always been a priority for us at </a:t>
            </a:r>
            <a:r>
              <a:rPr lang="en-GB" dirty="0" err="1" smtClean="0"/>
              <a:t>Firfield</a:t>
            </a:r>
            <a:r>
              <a:rPr lang="en-GB" dirty="0" smtClean="0"/>
              <a:t>. We strive to ensure that our curriculum has a balanced representation of disability, faith, class, race, gender, heritage and culture.</a:t>
            </a:r>
          </a:p>
          <a:p>
            <a:pPr marL="0" indent="0">
              <a:buNone/>
            </a:pPr>
            <a:endParaRPr lang="en-GB" dirty="0"/>
          </a:p>
          <a:p>
            <a:pPr marL="0" indent="0">
              <a:buNone/>
            </a:pPr>
            <a:r>
              <a:rPr lang="en-GB" dirty="0" smtClean="0"/>
              <a:t>We believe that a rich curriculum is the entitlement of every child. Therefore, our curriculum aims to provide all children with the knowledge they need to succeed in whatever they want to do in the future and in an ever changing world. </a:t>
            </a:r>
          </a:p>
          <a:p>
            <a:pPr marL="0" indent="0">
              <a:buNone/>
            </a:pPr>
            <a:endParaRPr lang="en-GB" dirty="0"/>
          </a:p>
        </p:txBody>
      </p:sp>
      <p:pic>
        <p:nvPicPr>
          <p:cNvPr id="4" name="Picture 3"/>
          <p:cNvPicPr>
            <a:picLocks noChangeAspect="1"/>
          </p:cNvPicPr>
          <p:nvPr/>
        </p:nvPicPr>
        <p:blipFill>
          <a:blip r:embed="rId2"/>
          <a:stretch>
            <a:fillRect/>
          </a:stretch>
        </p:blipFill>
        <p:spPr>
          <a:xfrm>
            <a:off x="8104847" y="1649432"/>
            <a:ext cx="3592348" cy="3827655"/>
          </a:xfrm>
          <a:prstGeom prst="rect">
            <a:avLst/>
          </a:prstGeom>
        </p:spPr>
      </p:pic>
    </p:spTree>
    <p:extLst>
      <p:ext uri="{BB962C8B-B14F-4D97-AF65-F5344CB8AC3E}">
        <p14:creationId xmlns:p14="http://schemas.microsoft.com/office/powerpoint/2010/main" val="67621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knowledge organiser?</a:t>
            </a:r>
            <a:endParaRPr lang="en-GB" dirty="0"/>
          </a:p>
        </p:txBody>
      </p:sp>
      <p:sp>
        <p:nvSpPr>
          <p:cNvPr id="3" name="Content Placeholder 2"/>
          <p:cNvSpPr>
            <a:spLocks noGrp="1"/>
          </p:cNvSpPr>
          <p:nvPr>
            <p:ph idx="1"/>
          </p:nvPr>
        </p:nvSpPr>
        <p:spPr>
          <a:xfrm>
            <a:off x="867246" y="1930400"/>
            <a:ext cx="4286552" cy="3880773"/>
          </a:xfrm>
        </p:spPr>
        <p:txBody>
          <a:bodyPr>
            <a:normAutofit lnSpcReduction="10000"/>
          </a:bodyPr>
          <a:lstStyle/>
          <a:p>
            <a:r>
              <a:rPr lang="en-GB" dirty="0" smtClean="0"/>
              <a:t>An knowledge organiser is a 1 page sheet of A4 paper that is full of the key factual knowledge that we want our children to use and remember such as the names of the key people being studied, key events and dates, key people and key vocabulary that we want our children to use and understand.</a:t>
            </a:r>
          </a:p>
          <a:p>
            <a:r>
              <a:rPr lang="en-GB" dirty="0" smtClean="0"/>
              <a:t>Everything on the knowledge organiser is </a:t>
            </a:r>
            <a:r>
              <a:rPr lang="en-GB" dirty="0" err="1" smtClean="0"/>
              <a:t>quizible</a:t>
            </a:r>
            <a:r>
              <a:rPr lang="en-GB" dirty="0" smtClean="0"/>
              <a:t>. We encourage our staff to use and refer to the knowledge organiser in every lesson. </a:t>
            </a:r>
            <a:endParaRPr lang="en-GB" dirty="0"/>
          </a:p>
        </p:txBody>
      </p:sp>
      <p:pic>
        <p:nvPicPr>
          <p:cNvPr id="4" name="Picture 3"/>
          <p:cNvPicPr>
            <a:picLocks noChangeAspect="1"/>
          </p:cNvPicPr>
          <p:nvPr/>
        </p:nvPicPr>
        <p:blipFill>
          <a:blip r:embed="rId2"/>
          <a:stretch>
            <a:fillRect/>
          </a:stretch>
        </p:blipFill>
        <p:spPr>
          <a:xfrm>
            <a:off x="5933657" y="1270000"/>
            <a:ext cx="5922618" cy="4148694"/>
          </a:xfrm>
          <a:prstGeom prst="rect">
            <a:avLst/>
          </a:prstGeom>
        </p:spPr>
      </p:pic>
      <p:sp>
        <p:nvSpPr>
          <p:cNvPr id="5" name="Rectangle 4"/>
          <p:cNvSpPr/>
          <p:nvPr/>
        </p:nvSpPr>
        <p:spPr>
          <a:xfrm>
            <a:off x="6175830" y="5532829"/>
            <a:ext cx="5438272" cy="1092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Here is an example knowledge organiser from our History Curriculum. </a:t>
            </a:r>
            <a:endParaRPr lang="en-GB" dirty="0"/>
          </a:p>
        </p:txBody>
      </p:sp>
    </p:spTree>
    <p:extLst>
      <p:ext uri="{BB962C8B-B14F-4D97-AF65-F5344CB8AC3E}">
        <p14:creationId xmlns:p14="http://schemas.microsoft.com/office/powerpoint/2010/main" val="11576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901596" cy="1320800"/>
          </a:xfrm>
        </p:spPr>
        <p:txBody>
          <a:bodyPr/>
          <a:lstStyle/>
          <a:p>
            <a:r>
              <a:rPr lang="en-GB" dirty="0" smtClean="0"/>
              <a:t>How are knowledge organisers used in school?</a:t>
            </a:r>
            <a:endParaRPr lang="en-GB" dirty="0"/>
          </a:p>
        </p:txBody>
      </p:sp>
      <p:sp>
        <p:nvSpPr>
          <p:cNvPr id="3" name="Content Placeholder 2"/>
          <p:cNvSpPr>
            <a:spLocks noGrp="1"/>
          </p:cNvSpPr>
          <p:nvPr>
            <p:ph idx="1"/>
          </p:nvPr>
        </p:nvSpPr>
        <p:spPr>
          <a:xfrm>
            <a:off x="438352" y="2113088"/>
            <a:ext cx="6269731" cy="3880773"/>
          </a:xfrm>
        </p:spPr>
        <p:txBody>
          <a:bodyPr>
            <a:normAutofit fontScale="77500" lnSpcReduction="20000"/>
          </a:bodyPr>
          <a:lstStyle/>
          <a:p>
            <a:pPr marL="0" indent="0">
              <a:buNone/>
            </a:pPr>
            <a:r>
              <a:rPr lang="en-GB" dirty="0" smtClean="0"/>
              <a:t>One of the things we do with our knowledge organisers is to blank out key information and ask the children what is missing. See here on the right.</a:t>
            </a:r>
          </a:p>
          <a:p>
            <a:pPr marL="0" indent="0">
              <a:buNone/>
            </a:pPr>
            <a:r>
              <a:rPr lang="en-GB" dirty="0" smtClean="0"/>
              <a:t>The more they see them and use them, the more familiar they will become.  Also, key knowledge is more likely to stick in the children’s minds. </a:t>
            </a:r>
          </a:p>
          <a:p>
            <a:pPr marL="0" indent="0">
              <a:buNone/>
            </a:pPr>
            <a:endParaRPr lang="en-GB" dirty="0"/>
          </a:p>
          <a:p>
            <a:pPr marL="0" indent="0">
              <a:buNone/>
            </a:pPr>
            <a:r>
              <a:rPr lang="en-GB" dirty="0" smtClean="0"/>
              <a:t>We know from findings from cognitive science that quizzing is a key tool in helping children to learn. </a:t>
            </a:r>
            <a:endParaRPr lang="en-GB" dirty="0"/>
          </a:p>
          <a:p>
            <a:pPr marL="0" indent="0">
              <a:buNone/>
            </a:pPr>
            <a:endParaRPr lang="en-GB" dirty="0" smtClean="0"/>
          </a:p>
          <a:p>
            <a:pPr marL="0" indent="0">
              <a:buNone/>
            </a:pPr>
            <a:r>
              <a:rPr lang="en-GB" dirty="0" smtClean="0"/>
              <a:t>In school, we also them as a springboard to answer questions that require more complex thought and more depth of knowledge such as ‘Why did this event happen?’ and ‘What were the consequences of this in the short and long term?’</a:t>
            </a:r>
          </a:p>
          <a:p>
            <a:pPr marL="0" indent="0">
              <a:buNone/>
            </a:pPr>
            <a:endParaRPr lang="en-GB" dirty="0"/>
          </a:p>
          <a:p>
            <a:pPr marL="0" indent="0">
              <a:buNone/>
            </a:pPr>
            <a:r>
              <a:rPr lang="en-GB" dirty="0" smtClean="0"/>
              <a:t>Knowledge organisers will also really help children to develop  their vocabulary. </a:t>
            </a:r>
            <a:endParaRPr lang="en-GB" dirty="0"/>
          </a:p>
        </p:txBody>
      </p:sp>
      <p:pic>
        <p:nvPicPr>
          <p:cNvPr id="4" name="Picture 3"/>
          <p:cNvPicPr>
            <a:picLocks noChangeAspect="1"/>
          </p:cNvPicPr>
          <p:nvPr/>
        </p:nvPicPr>
        <p:blipFill>
          <a:blip r:embed="rId2"/>
          <a:stretch>
            <a:fillRect/>
          </a:stretch>
        </p:blipFill>
        <p:spPr>
          <a:xfrm>
            <a:off x="6578930" y="1721923"/>
            <a:ext cx="5354764" cy="3778332"/>
          </a:xfrm>
          <a:prstGeom prst="rect">
            <a:avLst/>
          </a:prstGeom>
        </p:spPr>
      </p:pic>
      <p:sp>
        <p:nvSpPr>
          <p:cNvPr id="5" name="Rectangle 4"/>
          <p:cNvSpPr/>
          <p:nvPr/>
        </p:nvSpPr>
        <p:spPr>
          <a:xfrm>
            <a:off x="7588332" y="2576945"/>
            <a:ext cx="463138" cy="201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708083" y="3691370"/>
            <a:ext cx="559492" cy="185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16757" y="4424795"/>
            <a:ext cx="1679617" cy="21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946050" y="4053474"/>
            <a:ext cx="463138" cy="201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1410285" y="4725486"/>
            <a:ext cx="463138" cy="201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0089485" y="3789766"/>
            <a:ext cx="463138" cy="8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83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use knowledge organisers at home?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Talk to you child about their knowledge organiser. </a:t>
            </a:r>
          </a:p>
          <a:p>
            <a:pPr lvl="1"/>
            <a:r>
              <a:rPr lang="en-GB" dirty="0" smtClean="0"/>
              <a:t>It can be a great springboard to talk about what they’re learning about at school.</a:t>
            </a:r>
          </a:p>
          <a:p>
            <a:pPr lvl="1"/>
            <a:r>
              <a:rPr lang="en-GB" dirty="0" smtClean="0"/>
              <a:t>What do you know about this person on the knowledge organiser?</a:t>
            </a:r>
          </a:p>
          <a:p>
            <a:pPr lvl="1"/>
            <a:r>
              <a:rPr lang="en-GB" dirty="0" smtClean="0"/>
              <a:t>Have they seen this piece of artwork before in class? Do you like it? Why/why not?</a:t>
            </a:r>
          </a:p>
          <a:p>
            <a:pPr lvl="1"/>
            <a:r>
              <a:rPr lang="en-GB" dirty="0" smtClean="0"/>
              <a:t>Remember, if you look at the knowledge organiser at the beginning of the half term, they are unlikely to have learnt much on there yet. </a:t>
            </a:r>
          </a:p>
          <a:p>
            <a:r>
              <a:rPr lang="en-GB" dirty="0" smtClean="0"/>
              <a:t>Display it somewhere they can see it regularly. </a:t>
            </a:r>
          </a:p>
          <a:p>
            <a:pPr lvl="1"/>
            <a:r>
              <a:rPr lang="en-GB" dirty="0" smtClean="0"/>
              <a:t>The more the children see it and interact with it, the more they are likely to remember it.</a:t>
            </a:r>
          </a:p>
          <a:p>
            <a:r>
              <a:rPr lang="en-GB" dirty="0" smtClean="0"/>
              <a:t>Quiz your child</a:t>
            </a:r>
          </a:p>
          <a:p>
            <a:pPr lvl="1"/>
            <a:r>
              <a:rPr lang="en-GB" dirty="0" smtClean="0"/>
              <a:t>Ensure this is done in a fun and supportive way. </a:t>
            </a:r>
          </a:p>
          <a:p>
            <a:pPr lvl="1"/>
            <a:r>
              <a:rPr lang="en-GB" dirty="0" smtClean="0"/>
              <a:t>Celebrate learning. </a:t>
            </a:r>
          </a:p>
          <a:p>
            <a:pPr lvl="1"/>
            <a:r>
              <a:rPr lang="en-GB" dirty="0" smtClean="0"/>
              <a:t>What is the source of a river? What is the difference between a rural and urban setting.</a:t>
            </a:r>
          </a:p>
          <a:p>
            <a:pPr lvl="1"/>
            <a:endParaRPr lang="en-GB" dirty="0"/>
          </a:p>
        </p:txBody>
      </p:sp>
    </p:spTree>
    <p:extLst>
      <p:ext uri="{BB962C8B-B14F-4D97-AF65-F5344CB8AC3E}">
        <p14:creationId xmlns:p14="http://schemas.microsoft.com/office/powerpoint/2010/main" val="325521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For more information about our curriculum, please see our school website or contact Mr Thurgood. </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499" y="2425284"/>
            <a:ext cx="2537875" cy="3757674"/>
          </a:xfrm>
          <a:prstGeom prst="rect">
            <a:avLst/>
          </a:prstGeom>
        </p:spPr>
      </p:pic>
    </p:spTree>
    <p:extLst>
      <p:ext uri="{BB962C8B-B14F-4D97-AF65-F5344CB8AC3E}">
        <p14:creationId xmlns:p14="http://schemas.microsoft.com/office/powerpoint/2010/main" val="2968320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57</TotalTime>
  <Words>832</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Using Knowledge Organisers</vt:lpstr>
      <vt:lpstr>Powerful Knowledge</vt:lpstr>
      <vt:lpstr>Sequenced</vt:lpstr>
      <vt:lpstr>Subject disciplines</vt:lpstr>
      <vt:lpstr>A curriculum for all</vt:lpstr>
      <vt:lpstr>What is a knowledge organiser?</vt:lpstr>
      <vt:lpstr>How are knowledge organisers used in school?</vt:lpstr>
      <vt:lpstr>How can you use knowledge organisers at home?</vt:lpstr>
      <vt:lpstr>For more information about our curriculum, please see our school website or contact Mr Thurgood.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Knowledge Organisers</dc:title>
  <dc:creator>Adam Thurgood</dc:creator>
  <cp:lastModifiedBy>Adam Thurgood</cp:lastModifiedBy>
  <cp:revision>9</cp:revision>
  <dcterms:created xsi:type="dcterms:W3CDTF">2022-06-13T08:46:04Z</dcterms:created>
  <dcterms:modified xsi:type="dcterms:W3CDTF">2022-06-13T09:43:39Z</dcterms:modified>
</cp:coreProperties>
</file>